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6" r:id="rId2"/>
    <p:sldId id="258" r:id="rId3"/>
    <p:sldId id="257" r:id="rId4"/>
    <p:sldId id="259" r:id="rId5"/>
    <p:sldId id="261" r:id="rId6"/>
    <p:sldId id="260" r:id="rId7"/>
    <p:sldId id="264" r:id="rId8"/>
    <p:sldId id="265" r:id="rId9"/>
    <p:sldId id="266" r:id="rId10"/>
    <p:sldId id="267" r:id="rId11"/>
    <p:sldId id="273" r:id="rId12"/>
    <p:sldId id="274" r:id="rId13"/>
    <p:sldId id="268" r:id="rId14"/>
    <p:sldId id="269" r:id="rId15"/>
    <p:sldId id="270" r:id="rId16"/>
    <p:sldId id="271" r:id="rId17"/>
    <p:sldId id="272" r:id="rId18"/>
    <p:sldId id="275" r:id="rId19"/>
    <p:sldId id="276" r:id="rId20"/>
    <p:sldId id="277" r:id="rId21"/>
    <p:sldId id="278" r:id="rId22"/>
    <p:sldId id="279" r:id="rId23"/>
    <p:sldId id="280" r:id="rId24"/>
    <p:sldId id="281" r:id="rId25"/>
    <p:sldId id="282" r:id="rId26"/>
    <p:sldId id="262" r:id="rId27"/>
    <p:sldId id="263" r:id="rId28"/>
    <p:sldId id="285" r:id="rId29"/>
    <p:sldId id="286" r:id="rId30"/>
    <p:sldId id="287" r:id="rId31"/>
    <p:sldId id="283" r:id="rId32"/>
    <p:sldId id="284"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288" r:id="rId55"/>
    <p:sldId id="289" r:id="rId56"/>
    <p:sldId id="311" r:id="rId57"/>
    <p:sldId id="312" r:id="rId58"/>
    <p:sldId id="313" r:id="rId59"/>
    <p:sldId id="314" r:id="rId60"/>
    <p:sldId id="315"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B8A383-D8F7-014B-B2FA-D9E898414831}">
          <p14:sldIdLst>
            <p14:sldId id="256"/>
            <p14:sldId id="258"/>
            <p14:sldId id="257"/>
            <p14:sldId id="259"/>
            <p14:sldId id="261"/>
            <p14:sldId id="260"/>
            <p14:sldId id="264"/>
            <p14:sldId id="265"/>
            <p14:sldId id="266"/>
            <p14:sldId id="267"/>
            <p14:sldId id="273"/>
            <p14:sldId id="274"/>
            <p14:sldId id="268"/>
            <p14:sldId id="269"/>
            <p14:sldId id="270"/>
            <p14:sldId id="271"/>
            <p14:sldId id="272"/>
            <p14:sldId id="275"/>
            <p14:sldId id="276"/>
            <p14:sldId id="277"/>
            <p14:sldId id="278"/>
            <p14:sldId id="279"/>
            <p14:sldId id="280"/>
            <p14:sldId id="281"/>
            <p14:sldId id="282"/>
            <p14:sldId id="262"/>
            <p14:sldId id="263"/>
            <p14:sldId id="285"/>
            <p14:sldId id="286"/>
            <p14:sldId id="287"/>
            <p14:sldId id="283"/>
            <p14:sldId id="284"/>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288"/>
            <p14:sldId id="289"/>
            <p14:sldId id="311"/>
            <p14:sldId id="312"/>
            <p14:sldId id="313"/>
            <p14:sldId id="314"/>
            <p14:sldId id="31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7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62" autoAdjust="0"/>
  </p:normalViewPr>
  <p:slideViewPr>
    <p:cSldViewPr snapToGrid="0" snapToObjects="1">
      <p:cViewPr>
        <p:scale>
          <a:sx n="94" d="100"/>
          <a:sy n="94" d="100"/>
        </p:scale>
        <p:origin x="-696" y="660"/>
      </p:cViewPr>
      <p:guideLst>
        <p:guide orient="horz" pos="2160"/>
        <p:guide pos="2880"/>
      </p:guideLst>
    </p:cSldViewPr>
  </p:slideViewPr>
  <p:outlineViewPr>
    <p:cViewPr>
      <p:scale>
        <a:sx n="33" d="100"/>
        <a:sy n="33" d="100"/>
      </p:scale>
      <p:origin x="48" y="120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1EE54A-7C2E-4BCF-BE77-B6C6B78CB582}" type="datetimeFigureOut">
              <a:rPr lang="en-US" smtClean="0"/>
              <a:t>10/10/2013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2A1509-12BF-4893-BC8B-6520A4B609AC}" type="slidenum">
              <a:rPr lang="en-US" smtClean="0"/>
              <a:t>‹#›</a:t>
            </a:fld>
            <a:endParaRPr lang="en-US"/>
          </a:p>
        </p:txBody>
      </p:sp>
    </p:spTree>
    <p:extLst>
      <p:ext uri="{BB962C8B-B14F-4D97-AF65-F5344CB8AC3E}">
        <p14:creationId xmlns:p14="http://schemas.microsoft.com/office/powerpoint/2010/main" val="3295451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1509-12BF-4893-BC8B-6520A4B609AC}" type="slidenum">
              <a:rPr lang="en-US" smtClean="0"/>
              <a:t>28</a:t>
            </a:fld>
            <a:endParaRPr lang="en-US"/>
          </a:p>
        </p:txBody>
      </p:sp>
    </p:spTree>
    <p:extLst>
      <p:ext uri="{BB962C8B-B14F-4D97-AF65-F5344CB8AC3E}">
        <p14:creationId xmlns:p14="http://schemas.microsoft.com/office/powerpoint/2010/main" val="1146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3474" y="2666241"/>
            <a:ext cx="6940526" cy="151395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548446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Sec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6046940" y="4180194"/>
            <a:ext cx="3097060" cy="267780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2236150" y="2666240"/>
            <a:ext cx="6907850" cy="1513954"/>
          </a:xfrm>
        </p:spPr>
        <p:txBody>
          <a:bodyPr anchor="ctr">
            <a:normAutofit/>
          </a:bodyPr>
          <a:lstStyle>
            <a:lvl1pPr algn="ctr">
              <a:spcAft>
                <a:spcPts val="0"/>
              </a:spcAft>
              <a:defRPr sz="3200" b="1" cap="none"/>
            </a:lvl1pPr>
          </a:lstStyle>
          <a:p>
            <a:r>
              <a:rPr lang="en-US" dirty="0" smtClean="0"/>
              <a:t>Section Title</a:t>
            </a:r>
            <a:endParaRPr lang="en-US" dirty="0"/>
          </a:p>
        </p:txBody>
      </p:sp>
      <p:sp>
        <p:nvSpPr>
          <p:cNvPr id="7" name="TextBox 6"/>
          <p:cNvSpPr txBox="1"/>
          <p:nvPr userDrawn="1"/>
        </p:nvSpPr>
        <p:spPr>
          <a:xfrm>
            <a:off x="6290836" y="4340218"/>
            <a:ext cx="2853164" cy="2385269"/>
          </a:xfrm>
          <a:prstGeom prst="rect">
            <a:avLst/>
          </a:prstGeom>
          <a:noFill/>
        </p:spPr>
        <p:txBody>
          <a:bodyPr wrap="square" rtlCol="0" anchor="ctr">
            <a:spAutoFit/>
          </a:bodyPr>
          <a:lstStyle/>
          <a:p>
            <a:pPr algn="l">
              <a:spcAft>
                <a:spcPts val="600"/>
              </a:spcAft>
            </a:pPr>
            <a:r>
              <a:rPr lang="en-US" b="1" i="0" dirty="0" smtClean="0">
                <a:latin typeface="Trebuchet MS Bold"/>
                <a:cs typeface="Trebuchet MS Bold"/>
              </a:rPr>
              <a:t>IN THIS SECTION:</a:t>
            </a:r>
          </a:p>
          <a:p>
            <a:pPr marL="285750" indent="-285750" algn="l">
              <a:buFont typeface="Arial"/>
              <a:buChar char="•"/>
            </a:pPr>
            <a:r>
              <a:rPr lang="en-US" b="0" i="0" dirty="0" smtClean="0">
                <a:latin typeface="Cambria"/>
                <a:cs typeface="Cambria"/>
              </a:rPr>
              <a:t>Point</a:t>
            </a:r>
            <a:r>
              <a:rPr lang="en-US" b="0" i="0" baseline="0" dirty="0" smtClean="0">
                <a:latin typeface="Cambria"/>
                <a:cs typeface="Cambria"/>
              </a:rPr>
              <a:t> 1</a:t>
            </a:r>
          </a:p>
          <a:p>
            <a:pPr marL="285750" indent="-285750" algn="l">
              <a:buFont typeface="Arial"/>
              <a:buChar char="•"/>
            </a:pPr>
            <a:r>
              <a:rPr lang="en-US" b="0" i="0" baseline="0" dirty="0" smtClean="0">
                <a:latin typeface="Cambria"/>
                <a:cs typeface="Cambria"/>
              </a:rPr>
              <a:t>Point 2</a:t>
            </a:r>
          </a:p>
          <a:p>
            <a:pPr marL="285750" indent="-285750" algn="l">
              <a:buFont typeface="Arial"/>
              <a:buChar char="•"/>
            </a:pPr>
            <a:r>
              <a:rPr lang="en-US" b="0" i="0" baseline="0" dirty="0" smtClean="0">
                <a:latin typeface="Cambria"/>
                <a:cs typeface="Cambria"/>
              </a:rPr>
              <a:t>Point 3</a:t>
            </a:r>
          </a:p>
          <a:p>
            <a:pPr marL="285750" indent="-285750" algn="l">
              <a:buFont typeface="Arial"/>
              <a:buChar char="•"/>
            </a:pPr>
            <a:r>
              <a:rPr lang="en-US" b="0" i="0" baseline="0" dirty="0" smtClean="0">
                <a:latin typeface="Cambria"/>
                <a:cs typeface="Cambria"/>
              </a:rPr>
              <a:t>Point 4</a:t>
            </a:r>
          </a:p>
          <a:p>
            <a:pPr marL="285750" indent="-285750" algn="l">
              <a:buFont typeface="Arial"/>
              <a:buChar char="•"/>
            </a:pPr>
            <a:r>
              <a:rPr lang="en-US" b="0" i="0" baseline="0" dirty="0" smtClean="0">
                <a:latin typeface="Cambria"/>
                <a:cs typeface="Cambria"/>
              </a:rPr>
              <a:t>Point 5</a:t>
            </a:r>
          </a:p>
          <a:p>
            <a:pPr marL="285750" indent="-285750" algn="l">
              <a:buFont typeface="Arial"/>
              <a:buChar char="•"/>
            </a:pPr>
            <a:r>
              <a:rPr lang="en-US" b="0" i="0" baseline="0" dirty="0" smtClean="0">
                <a:latin typeface="Cambria"/>
                <a:cs typeface="Cambria"/>
              </a:rPr>
              <a:t>Point 6</a:t>
            </a:r>
          </a:p>
          <a:p>
            <a:pPr marL="285750" indent="-285750" algn="l">
              <a:buFont typeface="Arial"/>
              <a:buChar char="•"/>
            </a:pPr>
            <a:r>
              <a:rPr lang="en-US" b="0" i="0" baseline="0" dirty="0" smtClean="0">
                <a:latin typeface="Cambria"/>
                <a:cs typeface="Cambria"/>
              </a:rPr>
              <a:t>Point 7</a:t>
            </a:r>
            <a:endParaRPr lang="en-US" b="0" i="0" dirty="0">
              <a:latin typeface="Cambria"/>
              <a:cs typeface="Cambria"/>
            </a:endParaRPr>
          </a:p>
        </p:txBody>
      </p:sp>
    </p:spTree>
    <p:extLst>
      <p:ext uri="{BB962C8B-B14F-4D97-AF65-F5344CB8AC3E}">
        <p14:creationId xmlns:p14="http://schemas.microsoft.com/office/powerpoint/2010/main" val="30099855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9116" y="0"/>
            <a:ext cx="7234884" cy="1244806"/>
          </a:xfrm>
        </p:spPr>
        <p:txBody>
          <a:bodyPr>
            <a:normAutofit/>
          </a:bodyPr>
          <a:lstStyle>
            <a:lvl1pPr>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39990" y="1600200"/>
            <a:ext cx="7046809"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userDrawn="1"/>
        </p:nvGrpSpPr>
        <p:grpSpPr>
          <a:xfrm>
            <a:off x="8389900" y="6384352"/>
            <a:ext cx="300108" cy="300108"/>
            <a:chOff x="8434574" y="6185274"/>
            <a:chExt cx="396000" cy="396000"/>
          </a:xfrm>
        </p:grpSpPr>
        <p:sp>
          <p:nvSpPr>
            <p:cNvPr id="8" name="Oval 7">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Shape 8">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userDrawn="1"/>
        </p:nvGrpSpPr>
        <p:grpSpPr>
          <a:xfrm>
            <a:off x="7865126" y="6384352"/>
            <a:ext cx="300108" cy="300108"/>
            <a:chOff x="7909800" y="6172200"/>
            <a:chExt cx="396000" cy="396000"/>
          </a:xfrm>
        </p:grpSpPr>
        <p:sp>
          <p:nvSpPr>
            <p:cNvPr id="11" name="Oval 10">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Shape 11">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Footer Placeholder 4"/>
          <p:cNvSpPr txBox="1">
            <a:spLocks/>
          </p:cNvSpPr>
          <p:nvPr userDrawn="1"/>
        </p:nvSpPr>
        <p:spPr>
          <a:xfrm>
            <a:off x="3276600" y="6356350"/>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THE RUGGIERI LAW FIRM, P.A.</a:t>
            </a:r>
            <a:endParaRPr lang="en-US" dirty="0"/>
          </a:p>
        </p:txBody>
      </p:sp>
    </p:spTree>
    <p:extLst>
      <p:ext uri="{BB962C8B-B14F-4D97-AF65-F5344CB8AC3E}">
        <p14:creationId xmlns:p14="http://schemas.microsoft.com/office/powerpoint/2010/main" val="291638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438146" y="1600200"/>
            <a:ext cx="34734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14330" y="1600200"/>
            <a:ext cx="34724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5071356" y="1600200"/>
            <a:ext cx="0" cy="4525963"/>
          </a:xfrm>
          <a:prstGeom prst="line">
            <a:avLst/>
          </a:prstGeom>
          <a:ln>
            <a:solidFill>
              <a:srgbClr val="CEE73C"/>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userDrawn="1"/>
        </p:nvGrpSpPr>
        <p:grpSpPr>
          <a:xfrm>
            <a:off x="8389900" y="6384352"/>
            <a:ext cx="300108" cy="300108"/>
            <a:chOff x="8434574" y="6185274"/>
            <a:chExt cx="396000" cy="396000"/>
          </a:xfrm>
        </p:grpSpPr>
        <p:sp>
          <p:nvSpPr>
            <p:cNvPr id="11" name="Oval 10">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Shape 11">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2"/>
          <p:cNvGrpSpPr/>
          <p:nvPr userDrawn="1"/>
        </p:nvGrpSpPr>
        <p:grpSpPr>
          <a:xfrm>
            <a:off x="7865126" y="6384352"/>
            <a:ext cx="300108" cy="300108"/>
            <a:chOff x="7909800" y="6172200"/>
            <a:chExt cx="396000" cy="396000"/>
          </a:xfrm>
        </p:grpSpPr>
        <p:sp>
          <p:nvSpPr>
            <p:cNvPr id="14" name="Oval 13">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Shape 14">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Footer Placeholder 4"/>
          <p:cNvSpPr txBox="1">
            <a:spLocks/>
          </p:cNvSpPr>
          <p:nvPr userDrawn="1"/>
        </p:nvSpPr>
        <p:spPr>
          <a:xfrm>
            <a:off x="3124200" y="6356350"/>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THE RUGGIERI LAW FIRM, P.A.</a:t>
            </a:r>
            <a:endParaRPr lang="en-US" dirty="0"/>
          </a:p>
        </p:txBody>
      </p:sp>
    </p:spTree>
    <p:extLst>
      <p:ext uri="{BB962C8B-B14F-4D97-AF65-F5344CB8AC3E}">
        <p14:creationId xmlns:p14="http://schemas.microsoft.com/office/powerpoint/2010/main" val="246733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grpSp>
        <p:nvGrpSpPr>
          <p:cNvPr id="6" name="Group 5"/>
          <p:cNvGrpSpPr/>
          <p:nvPr userDrawn="1"/>
        </p:nvGrpSpPr>
        <p:grpSpPr>
          <a:xfrm>
            <a:off x="8389900" y="6384352"/>
            <a:ext cx="300108" cy="300108"/>
            <a:chOff x="8434574" y="6185274"/>
            <a:chExt cx="396000" cy="396000"/>
          </a:xfrm>
        </p:grpSpPr>
        <p:sp>
          <p:nvSpPr>
            <p:cNvPr id="7" name="Oval 6">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8"/>
          <p:cNvGrpSpPr/>
          <p:nvPr userDrawn="1"/>
        </p:nvGrpSpPr>
        <p:grpSpPr>
          <a:xfrm>
            <a:off x="7865126" y="6384352"/>
            <a:ext cx="300108" cy="300108"/>
            <a:chOff x="7909800" y="6172200"/>
            <a:chExt cx="396000" cy="396000"/>
          </a:xfrm>
        </p:grpSpPr>
        <p:sp>
          <p:nvSpPr>
            <p:cNvPr id="10" name="Oval 9">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Shape 10">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Footer Placeholder 4"/>
          <p:cNvSpPr txBox="1">
            <a:spLocks/>
          </p:cNvSpPr>
          <p:nvPr userDrawn="1"/>
        </p:nvSpPr>
        <p:spPr>
          <a:xfrm>
            <a:off x="3114896" y="6365617"/>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THE RUGGIERI LAW FIRM, P.A.</a:t>
            </a:r>
            <a:endParaRPr lang="en-US" dirty="0"/>
          </a:p>
        </p:txBody>
      </p:sp>
    </p:spTree>
    <p:extLst>
      <p:ext uri="{BB962C8B-B14F-4D97-AF65-F5344CB8AC3E}">
        <p14:creationId xmlns:p14="http://schemas.microsoft.com/office/powerpoint/2010/main" val="427013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2347310" y="1033542"/>
            <a:ext cx="6604000" cy="800219"/>
          </a:xfrm>
          <a:prstGeom prst="rect">
            <a:avLst/>
          </a:prstGeom>
          <a:noFill/>
        </p:spPr>
        <p:txBody>
          <a:bodyPr wrap="square" rtlCol="0">
            <a:spAutoFit/>
          </a:bodyPr>
          <a:lstStyle/>
          <a:p>
            <a:pPr algn="ctr">
              <a:spcAft>
                <a:spcPts val="1200"/>
              </a:spcAft>
            </a:pPr>
            <a:r>
              <a:rPr lang="en-US" b="0" i="1" dirty="0" smtClean="0">
                <a:latin typeface="Trebuchet MS Bold Italic"/>
                <a:cs typeface="Trebuchet MS Bold Italic"/>
              </a:rPr>
              <a:t>“Devoted to the Personalized Representation</a:t>
            </a:r>
          </a:p>
          <a:p>
            <a:pPr algn="ctr">
              <a:spcAft>
                <a:spcPts val="1200"/>
              </a:spcAft>
            </a:pPr>
            <a:r>
              <a:rPr lang="en-US" b="0" i="1" dirty="0" smtClean="0">
                <a:latin typeface="Trebuchet MS Bold Italic"/>
                <a:cs typeface="Trebuchet MS Bold Italic"/>
              </a:rPr>
              <a:t>Of Community Associations”</a:t>
            </a:r>
            <a:endParaRPr lang="en-US" b="0" i="1" dirty="0">
              <a:latin typeface="Trebuchet MS Bold Italic"/>
              <a:cs typeface="Trebuchet MS Bold Italic"/>
            </a:endParaRPr>
          </a:p>
        </p:txBody>
      </p:sp>
      <p:sp>
        <p:nvSpPr>
          <p:cNvPr id="6" name="TextBox 5"/>
          <p:cNvSpPr txBox="1"/>
          <p:nvPr userDrawn="1"/>
        </p:nvSpPr>
        <p:spPr>
          <a:xfrm>
            <a:off x="2671394" y="2829039"/>
            <a:ext cx="2829034" cy="1154162"/>
          </a:xfrm>
          <a:prstGeom prst="rect">
            <a:avLst/>
          </a:prstGeom>
          <a:noFill/>
        </p:spPr>
        <p:txBody>
          <a:bodyPr wrap="square" rtlCol="0">
            <a:spAutoFit/>
          </a:bodyPr>
          <a:lstStyle/>
          <a:p>
            <a:r>
              <a:rPr lang="en-US" sz="1400" b="1" i="0" dirty="0" smtClean="0">
                <a:latin typeface="Trebuchet MS"/>
                <a:cs typeface="Trebuchet MS"/>
              </a:rPr>
              <a:t>ORLANDO OFFICE</a:t>
            </a:r>
          </a:p>
          <a:p>
            <a:r>
              <a:rPr lang="en-US" sz="1100" b="0" i="0" dirty="0" smtClean="0">
                <a:latin typeface="Trebuchet MS"/>
                <a:cs typeface="Trebuchet MS"/>
              </a:rPr>
              <a:t>390 North Orange Avenue Suite 2300</a:t>
            </a:r>
          </a:p>
          <a:p>
            <a:r>
              <a:rPr lang="en-US" sz="1100" b="0" i="0" dirty="0" smtClean="0">
                <a:latin typeface="Trebuchet MS"/>
                <a:cs typeface="Trebuchet MS"/>
              </a:rPr>
              <a:t>Orlando, FL 32801</a:t>
            </a:r>
          </a:p>
          <a:p>
            <a:endParaRPr lang="en-US" sz="1100" b="0" i="0" dirty="0" smtClean="0">
              <a:latin typeface="Trebuchet MS"/>
              <a:cs typeface="Trebuchet MS"/>
            </a:endParaRPr>
          </a:p>
          <a:p>
            <a:r>
              <a:rPr lang="en-US" sz="1100" b="0" i="0" dirty="0" smtClean="0">
                <a:latin typeface="Trebuchet MS"/>
                <a:cs typeface="Trebuchet MS"/>
              </a:rPr>
              <a:t>P: (407) 395-4766</a:t>
            </a:r>
          </a:p>
          <a:p>
            <a:r>
              <a:rPr lang="en-US" sz="1100" b="0" i="0" dirty="0" smtClean="0">
                <a:latin typeface="Trebuchet MS"/>
                <a:cs typeface="Trebuchet MS"/>
              </a:rPr>
              <a:t>F: (407) 730-3584</a:t>
            </a:r>
            <a:endParaRPr lang="en-US" sz="1100" b="0" i="0" dirty="0">
              <a:latin typeface="Trebuchet MS"/>
              <a:cs typeface="Trebuchet MS"/>
            </a:endParaRPr>
          </a:p>
        </p:txBody>
      </p:sp>
      <p:sp>
        <p:nvSpPr>
          <p:cNvPr id="7" name="TextBox 6"/>
          <p:cNvSpPr txBox="1"/>
          <p:nvPr userDrawn="1"/>
        </p:nvSpPr>
        <p:spPr>
          <a:xfrm>
            <a:off x="6081987" y="2829039"/>
            <a:ext cx="2653862" cy="1154162"/>
          </a:xfrm>
          <a:prstGeom prst="rect">
            <a:avLst/>
          </a:prstGeom>
          <a:noFill/>
        </p:spPr>
        <p:txBody>
          <a:bodyPr wrap="square" rtlCol="0">
            <a:spAutoFit/>
          </a:bodyPr>
          <a:lstStyle/>
          <a:p>
            <a:r>
              <a:rPr lang="en-US" sz="1400" b="1" i="0" dirty="0" smtClean="0">
                <a:latin typeface="Trebuchet MS"/>
                <a:cs typeface="Trebuchet MS"/>
              </a:rPr>
              <a:t>MELBOURNE OFFICE</a:t>
            </a:r>
          </a:p>
          <a:p>
            <a:r>
              <a:rPr lang="en-US" sz="1100" b="0" i="0" dirty="0" smtClean="0">
                <a:latin typeface="Trebuchet MS"/>
                <a:cs typeface="Trebuchet MS"/>
              </a:rPr>
              <a:t>6767 N. Wickham</a:t>
            </a:r>
            <a:r>
              <a:rPr lang="en-US" sz="1100" b="0" i="0" baseline="0" dirty="0" smtClean="0">
                <a:latin typeface="Trebuchet MS"/>
                <a:cs typeface="Trebuchet MS"/>
              </a:rPr>
              <a:t> Road Suite 401-S</a:t>
            </a:r>
            <a:endParaRPr lang="en-US" sz="1100" b="0" i="0" dirty="0" smtClean="0">
              <a:latin typeface="Trebuchet MS"/>
              <a:cs typeface="Trebuchet MS"/>
            </a:endParaRPr>
          </a:p>
          <a:p>
            <a:r>
              <a:rPr lang="en-US" sz="1100" b="0" i="0" dirty="0" smtClean="0">
                <a:latin typeface="Trebuchet MS"/>
                <a:cs typeface="Trebuchet MS"/>
              </a:rPr>
              <a:t>Melbourne</a:t>
            </a:r>
            <a:r>
              <a:rPr lang="en-US" sz="1100" b="0" i="0" baseline="0" dirty="0" smtClean="0">
                <a:latin typeface="Trebuchet MS"/>
                <a:cs typeface="Trebuchet MS"/>
              </a:rPr>
              <a:t>, FL 32940</a:t>
            </a:r>
            <a:endParaRPr lang="en-US" sz="1100" b="0" i="0" dirty="0" smtClean="0">
              <a:latin typeface="Trebuchet MS"/>
              <a:cs typeface="Trebuchet MS"/>
            </a:endParaRPr>
          </a:p>
          <a:p>
            <a:endParaRPr lang="en-US" sz="1100" b="0" i="0" dirty="0" smtClean="0">
              <a:latin typeface="Trebuchet MS"/>
              <a:cs typeface="Trebuchet MS"/>
            </a:endParaRPr>
          </a:p>
          <a:p>
            <a:r>
              <a:rPr lang="en-US" sz="1100" b="0" i="0" dirty="0" smtClean="0">
                <a:latin typeface="Trebuchet MS"/>
                <a:cs typeface="Trebuchet MS"/>
              </a:rPr>
              <a:t>P: (321) 241-4770</a:t>
            </a:r>
          </a:p>
          <a:p>
            <a:r>
              <a:rPr lang="en-US" sz="1100" b="0" i="0" dirty="0" smtClean="0">
                <a:latin typeface="Trebuchet MS"/>
                <a:cs typeface="Trebuchet MS"/>
              </a:rPr>
              <a:t>F: (321)</a:t>
            </a:r>
            <a:r>
              <a:rPr lang="en-US" sz="1100" b="0" i="0" baseline="0" dirty="0" smtClean="0">
                <a:latin typeface="Trebuchet MS"/>
                <a:cs typeface="Trebuchet MS"/>
              </a:rPr>
              <a:t> 241-4771</a:t>
            </a:r>
            <a:endParaRPr lang="en-US" sz="1100" b="0" i="0" dirty="0">
              <a:latin typeface="Trebuchet MS"/>
              <a:cs typeface="Trebuchet MS"/>
            </a:endParaRPr>
          </a:p>
        </p:txBody>
      </p:sp>
    </p:spTree>
    <p:extLst>
      <p:ext uri="{BB962C8B-B14F-4D97-AF65-F5344CB8AC3E}">
        <p14:creationId xmlns:p14="http://schemas.microsoft.com/office/powerpoint/2010/main" val="3338247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92296" y="0"/>
            <a:ext cx="7251704" cy="124480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13838" y="1600200"/>
            <a:ext cx="7172962"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THE RUGGIERI LAW FIRM, P.A.</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8DFE8-55E0-174A-84F6-F357292DA53E}" type="slidenum">
              <a:rPr lang="en-US" smtClean="0"/>
              <a:t>‹#›</a:t>
            </a:fld>
            <a:endParaRPr lang="en-US" dirty="0"/>
          </a:p>
        </p:txBody>
      </p:sp>
    </p:spTree>
    <p:extLst>
      <p:ext uri="{BB962C8B-B14F-4D97-AF65-F5344CB8AC3E}">
        <p14:creationId xmlns:p14="http://schemas.microsoft.com/office/powerpoint/2010/main" val="5940293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55" r:id="rId6"/>
  </p:sldLayoutIdLst>
  <p:timing>
    <p:tnLst>
      <p:par>
        <p:cTn id="1" dur="indefinite" restart="never" nodeType="tmRoot"/>
      </p:par>
    </p:tnLst>
  </p:timing>
  <p:txStyles>
    <p:titleStyle>
      <a:lvl1pPr algn="ctr" defTabSz="457200" rtl="0" eaLnBrk="1" latinLnBrk="0" hangingPunct="1">
        <a:spcBef>
          <a:spcPct val="0"/>
        </a:spcBef>
        <a:buNone/>
        <a:defRPr sz="3600" b="0" i="0" kern="1200">
          <a:solidFill>
            <a:srgbClr val="FFFFFF"/>
          </a:solidFill>
          <a:latin typeface="Trebuchet MS Bold"/>
          <a:ea typeface="+mj-ea"/>
          <a:cs typeface="Trebuchet MS Bold"/>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Cambria"/>
          <a:ea typeface="+mn-ea"/>
          <a:cs typeface="Cambria"/>
        </a:defRPr>
      </a:lvl1pPr>
      <a:lvl2pPr marL="742950" indent="-285750" algn="l" defTabSz="457200" rtl="0" eaLnBrk="1" latinLnBrk="0" hangingPunct="1">
        <a:spcBef>
          <a:spcPct val="20000"/>
        </a:spcBef>
        <a:buFont typeface="Arial"/>
        <a:buChar char="–"/>
        <a:defRPr sz="2400"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1800"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16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LEGISLATIVE UPDATE 2013</a:t>
            </a:r>
            <a:endParaRPr lang="en-US" dirty="0"/>
          </a:p>
        </p:txBody>
      </p:sp>
    </p:spTree>
    <p:extLst>
      <p:ext uri="{BB962C8B-B14F-4D97-AF65-F5344CB8AC3E}">
        <p14:creationId xmlns:p14="http://schemas.microsoft.com/office/powerpoint/2010/main" val="1477544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718.111(12)(</a:t>
            </a:r>
            <a:r>
              <a:rPr lang="en-US" dirty="0" smtClean="0"/>
              <a:t>c)5</a:t>
            </a:r>
            <a:br>
              <a:rPr lang="en-US" dirty="0" smtClean="0"/>
            </a:br>
            <a:r>
              <a:rPr lang="en-US" dirty="0" smtClean="0"/>
              <a:t>  </a:t>
            </a:r>
            <a:r>
              <a:rPr lang="en-US" dirty="0"/>
              <a:t>Official Records</a:t>
            </a:r>
          </a:p>
        </p:txBody>
      </p:sp>
      <p:sp>
        <p:nvSpPr>
          <p:cNvPr id="3" name="Content Placeholder 2"/>
          <p:cNvSpPr>
            <a:spLocks noGrp="1"/>
          </p:cNvSpPr>
          <p:nvPr>
            <p:ph idx="1"/>
          </p:nvPr>
        </p:nvSpPr>
        <p:spPr/>
        <p:txBody>
          <a:bodyPr>
            <a:normAutofit/>
          </a:bodyPr>
          <a:lstStyle/>
          <a:p>
            <a:r>
              <a:rPr lang="en-US" sz="2200" b="1" dirty="0"/>
              <a:t>CHANGE</a:t>
            </a:r>
            <a:r>
              <a:rPr lang="en-US" sz="2200" dirty="0"/>
              <a:t>:  Condominium Association can now generate a Community Directory providing the name, address and phone number of all unit </a:t>
            </a:r>
            <a:r>
              <a:rPr lang="en-US" sz="2200" dirty="0" smtClean="0"/>
              <a:t>owners. Unit </a:t>
            </a:r>
            <a:r>
              <a:rPr lang="en-US" sz="2200" dirty="0"/>
              <a:t>owners may  submit a written request to have their phone number excluded from the directory.</a:t>
            </a:r>
          </a:p>
          <a:p>
            <a:endParaRPr lang="en-US" sz="2200" dirty="0"/>
          </a:p>
          <a:p>
            <a:r>
              <a:rPr lang="en-US" sz="2200" b="1" dirty="0"/>
              <a:t>IMPACT</a:t>
            </a:r>
            <a:r>
              <a:rPr lang="en-US" sz="2200" dirty="0"/>
              <a:t>:  Directories are permitted but a unit owner may have their phone number excluded.  Unit owners should be advised in advance that a directory is being generated and their right to have their phone number excluded.</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242382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F.S. 718.111(13</a:t>
            </a:r>
            <a:r>
              <a:rPr lang="en-US" dirty="0" smtClean="0"/>
              <a:t>)</a:t>
            </a:r>
            <a:br>
              <a:rPr lang="en-US" dirty="0" smtClean="0"/>
            </a:br>
            <a:r>
              <a:rPr lang="en-US" dirty="0" smtClean="0"/>
              <a:t> </a:t>
            </a:r>
            <a:r>
              <a:rPr lang="en-US" dirty="0"/>
              <a:t>Financial Reporting</a:t>
            </a:r>
          </a:p>
        </p:txBody>
      </p:sp>
      <p:sp>
        <p:nvSpPr>
          <p:cNvPr id="3" name="Content Placeholder 2"/>
          <p:cNvSpPr>
            <a:spLocks noGrp="1"/>
          </p:cNvSpPr>
          <p:nvPr>
            <p:ph idx="1"/>
          </p:nvPr>
        </p:nvSpPr>
        <p:spPr/>
        <p:txBody>
          <a:bodyPr>
            <a:normAutofit fontScale="85000" lnSpcReduction="20000"/>
          </a:bodyPr>
          <a:lstStyle/>
          <a:p>
            <a:r>
              <a:rPr lang="en-US" b="1" dirty="0"/>
              <a:t>CHANGE</a:t>
            </a:r>
            <a:r>
              <a:rPr lang="en-US" dirty="0"/>
              <a:t>:  The annual revenue thresholds for financial reporting requirements were increased as follows</a:t>
            </a:r>
            <a:r>
              <a:rPr lang="en-US" dirty="0" smtClean="0"/>
              <a:t>:</a:t>
            </a:r>
            <a:endParaRPr lang="en-US" dirty="0"/>
          </a:p>
          <a:p>
            <a:pPr marL="914400" lvl="1" indent="-514350">
              <a:buFont typeface="+mj-lt"/>
              <a:buAutoNum type="alphaLcParenR"/>
            </a:pPr>
            <a:r>
              <a:rPr lang="en-US" dirty="0"/>
              <a:t> Annual revenue of less than $150,000: report of cash receipts and expenditures</a:t>
            </a:r>
          </a:p>
          <a:p>
            <a:pPr marL="914400" lvl="1" indent="-514350">
              <a:buFont typeface="+mj-lt"/>
              <a:buAutoNum type="alphaLcParenR"/>
            </a:pPr>
            <a:r>
              <a:rPr lang="en-US" dirty="0"/>
              <a:t>Annual revenue between $150,000 and $300,000: compiled financial statements</a:t>
            </a:r>
          </a:p>
          <a:p>
            <a:pPr marL="914400" lvl="1" indent="-514350">
              <a:buFont typeface="+mj-lt"/>
              <a:buAutoNum type="alphaLcParenR"/>
            </a:pPr>
            <a:r>
              <a:rPr lang="en-US" dirty="0"/>
              <a:t>Annual revenue between $300,000 and $500,000: reviewed financial statements</a:t>
            </a:r>
          </a:p>
          <a:p>
            <a:pPr marL="914400" lvl="1" indent="-514350">
              <a:buFont typeface="+mj-lt"/>
              <a:buAutoNum type="alphaLcParenR"/>
            </a:pPr>
            <a:r>
              <a:rPr lang="en-US" dirty="0"/>
              <a:t>Annual revenue in excess of $500,000: audited financial </a:t>
            </a:r>
            <a:r>
              <a:rPr lang="en-US" dirty="0" smtClean="0"/>
              <a:t>statements</a:t>
            </a:r>
          </a:p>
          <a:p>
            <a:pPr lvl="0"/>
            <a:endParaRPr lang="en-US" dirty="0"/>
          </a:p>
          <a:p>
            <a:r>
              <a:rPr lang="en-US" b="1" dirty="0"/>
              <a:t>IMPACT</a:t>
            </a:r>
            <a:r>
              <a:rPr lang="en-US" dirty="0"/>
              <a:t>: The change may result in reduced financial reporting costs for some Condominium Associations.</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242382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718.112(2)(</a:t>
            </a:r>
            <a:r>
              <a:rPr lang="en-US" dirty="0" smtClean="0"/>
              <a:t>d)2</a:t>
            </a:r>
            <a:br>
              <a:rPr lang="en-US" dirty="0" smtClean="0"/>
            </a:br>
            <a:r>
              <a:rPr lang="en-US" dirty="0" smtClean="0"/>
              <a:t> </a:t>
            </a:r>
            <a:r>
              <a:rPr lang="en-US" dirty="0"/>
              <a:t>Bylaws</a:t>
            </a:r>
          </a:p>
        </p:txBody>
      </p:sp>
      <p:sp>
        <p:nvSpPr>
          <p:cNvPr id="3" name="Content Placeholder 2"/>
          <p:cNvSpPr>
            <a:spLocks noGrp="1"/>
          </p:cNvSpPr>
          <p:nvPr>
            <p:ph idx="1"/>
          </p:nvPr>
        </p:nvSpPr>
        <p:spPr/>
        <p:txBody>
          <a:bodyPr>
            <a:noAutofit/>
          </a:bodyPr>
          <a:lstStyle/>
          <a:p>
            <a:r>
              <a:rPr lang="en-US" sz="1700" b="1" dirty="0"/>
              <a:t>CHANGE</a:t>
            </a:r>
            <a:r>
              <a:rPr lang="en-US" sz="1700" dirty="0"/>
              <a:t>:  Condominium Associations whose governing documents allow for staggered terms no longer need obtain majority approval of the unit owners to utilize staggered terms.  If the documents allow for staggered terms, they can be implemented.</a:t>
            </a:r>
          </a:p>
          <a:p>
            <a:endParaRPr lang="en-US" sz="1700" dirty="0"/>
          </a:p>
          <a:p>
            <a:r>
              <a:rPr lang="en-US" sz="1700" dirty="0"/>
              <a:t>Also changed to require that a unit owner be eligible to run for the Board at the time they submit their notice of intent to run and likewise makes unit owners ineligible if they are delinquent in </a:t>
            </a:r>
            <a:r>
              <a:rPr lang="en-US" sz="1700" i="1" dirty="0"/>
              <a:t>any</a:t>
            </a:r>
            <a:r>
              <a:rPr lang="en-US" sz="1700" dirty="0"/>
              <a:t> monetary obligation owed to the Association, not just fines and assessments.</a:t>
            </a:r>
          </a:p>
          <a:p>
            <a:endParaRPr lang="en-US" sz="1700" dirty="0"/>
          </a:p>
          <a:p>
            <a:r>
              <a:rPr lang="en-US" sz="1700" b="1" dirty="0"/>
              <a:t>IMPACT</a:t>
            </a:r>
            <a:r>
              <a:rPr lang="en-US" sz="1700" dirty="0"/>
              <a:t>:  The odd requirement that majority approval be obtained to utilize staggered terms even if the governing documents already contained staggered terms has been removed.  Additionally, unit owners must be eligible at the time their notice of intent to run is due.  Previously, many unit owners would run for the Board while delinquent and become current at the eleventh hour.</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242382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718.112(2)(</a:t>
            </a:r>
            <a:r>
              <a:rPr lang="en-US" dirty="0" smtClean="0"/>
              <a:t>d)3</a:t>
            </a:r>
            <a:br>
              <a:rPr lang="en-US" dirty="0" smtClean="0"/>
            </a:br>
            <a:r>
              <a:rPr lang="en-US" dirty="0" smtClean="0"/>
              <a:t> </a:t>
            </a:r>
            <a:r>
              <a:rPr lang="en-US" dirty="0"/>
              <a:t>Bylaws</a:t>
            </a:r>
          </a:p>
        </p:txBody>
      </p:sp>
      <p:sp>
        <p:nvSpPr>
          <p:cNvPr id="3" name="Content Placeholder 2"/>
          <p:cNvSpPr>
            <a:spLocks noGrp="1"/>
          </p:cNvSpPr>
          <p:nvPr>
            <p:ph idx="1"/>
          </p:nvPr>
        </p:nvSpPr>
        <p:spPr/>
        <p:txBody>
          <a:bodyPr>
            <a:normAutofit/>
          </a:bodyPr>
          <a:lstStyle/>
          <a:p>
            <a:r>
              <a:rPr lang="en-US" sz="2200" b="1" dirty="0"/>
              <a:t>CHANGE</a:t>
            </a:r>
            <a:r>
              <a:rPr lang="en-US" sz="2200" dirty="0"/>
              <a:t>:  Removed the requirement for physical posting of meeting notices for Condominium Associations that use closed circuit television to broadcast meeting notices.</a:t>
            </a:r>
          </a:p>
          <a:p>
            <a:endParaRPr lang="en-US" sz="2200" dirty="0"/>
          </a:p>
          <a:p>
            <a:r>
              <a:rPr lang="en-US" sz="2200" b="1" dirty="0"/>
              <a:t>IMPACT</a:t>
            </a:r>
            <a:r>
              <a:rPr lang="en-US" sz="2200" dirty="0"/>
              <a:t>:  The duplicate meeting notice requirement has been removed.  The statute previously required both broadcast of meeting notices via closed circuit television as well as physical posting.</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242382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a:t>
            </a:r>
            <a:r>
              <a:rPr lang="en-US" dirty="0" smtClean="0"/>
              <a:t>718.112(d)4</a:t>
            </a:r>
            <a:br>
              <a:rPr lang="en-US" dirty="0" smtClean="0"/>
            </a:br>
            <a:r>
              <a:rPr lang="en-US" dirty="0" smtClean="0"/>
              <a:t> </a:t>
            </a:r>
            <a:r>
              <a:rPr lang="en-US" dirty="0"/>
              <a:t>Bylaws</a:t>
            </a:r>
          </a:p>
        </p:txBody>
      </p:sp>
      <p:sp>
        <p:nvSpPr>
          <p:cNvPr id="3" name="Content Placeholder 2"/>
          <p:cNvSpPr>
            <a:spLocks noGrp="1"/>
          </p:cNvSpPr>
          <p:nvPr>
            <p:ph idx="1"/>
          </p:nvPr>
        </p:nvSpPr>
        <p:spPr/>
        <p:txBody>
          <a:bodyPr>
            <a:normAutofit/>
          </a:bodyPr>
          <a:lstStyle/>
          <a:p>
            <a:r>
              <a:rPr lang="en-US" sz="2200" b="1" dirty="0"/>
              <a:t>CHANGE</a:t>
            </a:r>
            <a:r>
              <a:rPr lang="en-US" sz="2200" dirty="0"/>
              <a:t>:  Deleted the requirement that timeshare condominium directors be elected by secret written ballot or voting machine.</a:t>
            </a:r>
          </a:p>
          <a:p>
            <a:endParaRPr lang="en-US" sz="2200" dirty="0"/>
          </a:p>
          <a:p>
            <a:r>
              <a:rPr lang="en-US" sz="2200" b="1" dirty="0"/>
              <a:t>IMPACT</a:t>
            </a:r>
            <a:r>
              <a:rPr lang="en-US" sz="2200" dirty="0"/>
              <a:t>:  Timeshare condominium directors may now use proxies in elections.</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242382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F.S. 718.112(2)(d)4(b</a:t>
            </a:r>
            <a:r>
              <a:rPr lang="en-US" dirty="0" smtClean="0"/>
              <a:t>)</a:t>
            </a:r>
            <a:br>
              <a:rPr lang="en-US" dirty="0" smtClean="0"/>
            </a:br>
            <a:r>
              <a:rPr lang="en-US" dirty="0" smtClean="0"/>
              <a:t> </a:t>
            </a:r>
            <a:r>
              <a:rPr lang="en-US" dirty="0"/>
              <a:t>Bylaws</a:t>
            </a:r>
          </a:p>
        </p:txBody>
      </p:sp>
      <p:sp>
        <p:nvSpPr>
          <p:cNvPr id="3" name="Content Placeholder 2"/>
          <p:cNvSpPr>
            <a:spLocks noGrp="1"/>
          </p:cNvSpPr>
          <p:nvPr>
            <p:ph idx="1"/>
          </p:nvPr>
        </p:nvSpPr>
        <p:spPr/>
        <p:txBody>
          <a:bodyPr>
            <a:normAutofit/>
          </a:bodyPr>
          <a:lstStyle/>
          <a:p>
            <a:r>
              <a:rPr lang="en-US" sz="2200" b="1" dirty="0"/>
              <a:t>CHANGE</a:t>
            </a:r>
            <a:r>
              <a:rPr lang="en-US" sz="2200" dirty="0"/>
              <a:t>:  The statute was clarified to provide that Board members who serve uninterrupted consecutive terms are not required to satisfy the document certification or Board certification process.</a:t>
            </a:r>
          </a:p>
          <a:p>
            <a:endParaRPr lang="en-US" sz="2200" dirty="0"/>
          </a:p>
          <a:p>
            <a:r>
              <a:rPr lang="en-US" sz="2200" b="1" dirty="0"/>
              <a:t>IMPACT</a:t>
            </a:r>
            <a:r>
              <a:rPr lang="en-US" sz="2200" dirty="0"/>
              <a:t>: Provided Board members serve uninterrupted, consecutive terms, they are not required to repeat the document or Board certification requirements.</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2423825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718.112(2)(d)4(c</a:t>
            </a:r>
            <a:r>
              <a:rPr lang="en-US" dirty="0" smtClean="0"/>
              <a:t>)</a:t>
            </a:r>
            <a:br>
              <a:rPr lang="en-US" dirty="0" smtClean="0"/>
            </a:br>
            <a:r>
              <a:rPr lang="en-US" dirty="0" smtClean="0"/>
              <a:t> </a:t>
            </a:r>
            <a:r>
              <a:rPr lang="en-US" dirty="0"/>
              <a:t>Bylaws</a:t>
            </a:r>
          </a:p>
        </p:txBody>
      </p:sp>
      <p:sp>
        <p:nvSpPr>
          <p:cNvPr id="3" name="Content Placeholder 2"/>
          <p:cNvSpPr>
            <a:spLocks noGrp="1"/>
          </p:cNvSpPr>
          <p:nvPr>
            <p:ph idx="1"/>
          </p:nvPr>
        </p:nvSpPr>
        <p:spPr/>
        <p:txBody>
          <a:bodyPr>
            <a:normAutofit/>
          </a:bodyPr>
          <a:lstStyle/>
          <a:p>
            <a:r>
              <a:rPr lang="en-US" sz="2200" b="1" dirty="0"/>
              <a:t>CHANGE</a:t>
            </a:r>
            <a:r>
              <a:rPr lang="en-US" sz="2200" dirty="0"/>
              <a:t>:  Unit owners now have sixty (60) days from the date election results are announced to challenge an election.</a:t>
            </a:r>
          </a:p>
          <a:p>
            <a:endParaRPr lang="en-US" sz="2200" dirty="0"/>
          </a:p>
          <a:p>
            <a:r>
              <a:rPr lang="en-US" sz="2200" b="1" dirty="0"/>
              <a:t>IMPACT</a:t>
            </a:r>
            <a:r>
              <a:rPr lang="en-US" sz="2200" dirty="0"/>
              <a:t>:  The time within which a unit owner can challenge an election is now limited.  The challenge must be filed within sixty (60) days.</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2423825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718.112(2)(</a:t>
            </a:r>
            <a:r>
              <a:rPr lang="en-US" dirty="0" smtClean="0"/>
              <a:t>j)1</a:t>
            </a:r>
            <a:br>
              <a:rPr lang="en-US" dirty="0" smtClean="0"/>
            </a:br>
            <a:r>
              <a:rPr lang="en-US" dirty="0" smtClean="0"/>
              <a:t> </a:t>
            </a:r>
            <a:r>
              <a:rPr lang="en-US" dirty="0"/>
              <a:t>Bylaws</a:t>
            </a:r>
          </a:p>
        </p:txBody>
      </p:sp>
      <p:sp>
        <p:nvSpPr>
          <p:cNvPr id="3" name="Content Placeholder 2"/>
          <p:cNvSpPr>
            <a:spLocks noGrp="1"/>
          </p:cNvSpPr>
          <p:nvPr>
            <p:ph idx="1"/>
          </p:nvPr>
        </p:nvSpPr>
        <p:spPr/>
        <p:txBody>
          <a:bodyPr>
            <a:noAutofit/>
          </a:bodyPr>
          <a:lstStyle/>
          <a:p>
            <a:r>
              <a:rPr lang="en-US" sz="1750" b="1" dirty="0"/>
              <a:t>CHANGE</a:t>
            </a:r>
            <a:r>
              <a:rPr lang="en-US" sz="1750" dirty="0"/>
              <a:t>: Modified to require that the Board conduct a Board meeting within five (5) business days of the adjournment of the unit owner recall meeting.  Any Board member recalled at the meeting must turn over any official records in their possession within five (5) business days after the effective date of the recall.  Also modified to allow the unit owner representing the owners voting for recall to file for Arbitration if the Board either fails to hold the Board meeting or fails to file for Arbitration.  The Petition must be filed by the unit owner within sixty (60) days of the deadline for Board review and filing.  Lastly, the DBPR’s review is now limited to review of the sufficiency of the recall records and the validity of the recall ballots.</a:t>
            </a:r>
          </a:p>
          <a:p>
            <a:endParaRPr lang="en-US" sz="1750" dirty="0"/>
          </a:p>
          <a:p>
            <a:r>
              <a:rPr lang="en-US" sz="1750" b="1" dirty="0"/>
              <a:t>IMPACT</a:t>
            </a:r>
            <a:r>
              <a:rPr lang="en-US" sz="1750" dirty="0"/>
              <a:t>:  Creates a sixty (60) day deadline to file the Arbitration Petition and also creates a procedure for review of the recall.  Note that the change only applies if a Board </a:t>
            </a:r>
            <a:r>
              <a:rPr lang="en-US" sz="1750" dirty="0" smtClean="0"/>
              <a:t>member is </a:t>
            </a:r>
            <a:r>
              <a:rPr lang="en-US" sz="1750" dirty="0"/>
              <a:t>recalled and the Board either fails or refuses to hold a Board meeting or file for Arbitration.</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2423825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718.112(2)(</a:t>
            </a:r>
            <a:r>
              <a:rPr lang="en-US" dirty="0" smtClean="0"/>
              <a:t>j)7</a:t>
            </a:r>
            <a:br>
              <a:rPr lang="en-US" dirty="0" smtClean="0"/>
            </a:br>
            <a:r>
              <a:rPr lang="en-US" dirty="0" smtClean="0"/>
              <a:t>  </a:t>
            </a:r>
            <a:r>
              <a:rPr lang="en-US" dirty="0"/>
              <a:t>Bylaws</a:t>
            </a:r>
          </a:p>
        </p:txBody>
      </p:sp>
      <p:sp>
        <p:nvSpPr>
          <p:cNvPr id="3" name="Content Placeholder 2"/>
          <p:cNvSpPr>
            <a:spLocks noGrp="1"/>
          </p:cNvSpPr>
          <p:nvPr>
            <p:ph idx="1"/>
          </p:nvPr>
        </p:nvSpPr>
        <p:spPr/>
        <p:txBody>
          <a:bodyPr>
            <a:normAutofit/>
          </a:bodyPr>
          <a:lstStyle/>
          <a:p>
            <a:r>
              <a:rPr lang="en-US" sz="2200" b="1" dirty="0"/>
              <a:t>CHANGE</a:t>
            </a:r>
            <a:r>
              <a:rPr lang="en-US" sz="2200" dirty="0"/>
              <a:t>:  A Board member who is recalled may now file their own Petition for Arbitration to challenge the recall.  The Petition must be filed within sixty (60) days of the date the recall is certified.</a:t>
            </a:r>
          </a:p>
          <a:p>
            <a:endParaRPr lang="en-US" sz="2200" dirty="0"/>
          </a:p>
          <a:p>
            <a:r>
              <a:rPr lang="en-US" sz="2200" b="1" dirty="0"/>
              <a:t>IMPACT</a:t>
            </a:r>
            <a:r>
              <a:rPr lang="en-US" sz="2200" dirty="0"/>
              <a:t>:  Recalled Board members may now challenge their recall provided the Petition is filed in a timely fashion.</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2423825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718.112(2)(</a:t>
            </a:r>
            <a:r>
              <a:rPr lang="en-US" dirty="0" smtClean="0"/>
              <a:t>j)8</a:t>
            </a:r>
            <a:br>
              <a:rPr lang="en-US" dirty="0" smtClean="0"/>
            </a:br>
            <a:r>
              <a:rPr lang="en-US" dirty="0" smtClean="0"/>
              <a:t> </a:t>
            </a:r>
            <a:r>
              <a:rPr lang="en-US" dirty="0"/>
              <a:t>Bylaws</a:t>
            </a:r>
          </a:p>
        </p:txBody>
      </p:sp>
      <p:sp>
        <p:nvSpPr>
          <p:cNvPr id="3" name="Content Placeholder 2"/>
          <p:cNvSpPr>
            <a:spLocks noGrp="1"/>
          </p:cNvSpPr>
          <p:nvPr>
            <p:ph idx="1"/>
          </p:nvPr>
        </p:nvSpPr>
        <p:spPr/>
        <p:txBody>
          <a:bodyPr>
            <a:normAutofit/>
          </a:bodyPr>
          <a:lstStyle/>
          <a:p>
            <a:r>
              <a:rPr lang="en-US" sz="2200" b="1" dirty="0"/>
              <a:t>CHANGE</a:t>
            </a:r>
            <a:r>
              <a:rPr lang="en-US" sz="2200" dirty="0"/>
              <a:t>:  The DBPR is prohibited from accepting a recall petition filed outside of the sixty (60) day deadline.</a:t>
            </a:r>
          </a:p>
          <a:p>
            <a:endParaRPr lang="en-US" sz="2200" dirty="0"/>
          </a:p>
          <a:p>
            <a:r>
              <a:rPr lang="en-US" sz="2200" b="1" dirty="0"/>
              <a:t>IMPACT</a:t>
            </a:r>
            <a:r>
              <a:rPr lang="en-US" sz="2200" dirty="0"/>
              <a:t>:  While somewhat redundant, this creates an express statutory prohibition against the DBPR accepting a tardy recall petition.</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2423825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78071" y="4180194"/>
            <a:ext cx="3065929" cy="267780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Changes Affecting All Associations</a:t>
            </a:r>
            <a:endParaRPr lang="en-US" dirty="0"/>
          </a:p>
        </p:txBody>
      </p:sp>
      <p:sp>
        <p:nvSpPr>
          <p:cNvPr id="3" name="TextBox 2"/>
          <p:cNvSpPr txBox="1">
            <a:spLocks/>
          </p:cNvSpPr>
          <p:nvPr/>
        </p:nvSpPr>
        <p:spPr>
          <a:xfrm>
            <a:off x="6275294" y="4292107"/>
            <a:ext cx="2169459" cy="1031051"/>
          </a:xfrm>
          <a:prstGeom prst="rect">
            <a:avLst/>
          </a:prstGeom>
          <a:solidFill>
            <a:schemeClr val="bg1"/>
          </a:solidFill>
        </p:spPr>
        <p:txBody>
          <a:bodyPr wrap="square" rtlCol="0">
            <a:spAutoFit/>
          </a:bodyPr>
          <a:lstStyle/>
          <a:p>
            <a:r>
              <a:rPr lang="en-US" sz="2100" b="1" dirty="0" smtClean="0"/>
              <a:t>IN THIS SECTION:</a:t>
            </a:r>
          </a:p>
          <a:p>
            <a:pPr marL="342900" indent="-342900">
              <a:buFont typeface="Arial" panose="020B0604020202020204" pitchFamily="34" charset="0"/>
              <a:buChar char="•"/>
            </a:pPr>
            <a:r>
              <a:rPr lang="en-US" sz="2000" dirty="0" smtClean="0"/>
              <a:t>F.S. 468.436</a:t>
            </a:r>
          </a:p>
          <a:p>
            <a:pPr marL="342900" indent="-342900">
              <a:buFont typeface="Arial" panose="020B0604020202020204" pitchFamily="34" charset="0"/>
              <a:buChar char="•"/>
            </a:pPr>
            <a:r>
              <a:rPr lang="en-US" sz="2000" dirty="0" smtClean="0"/>
              <a:t>F.S. 702.10</a:t>
            </a:r>
          </a:p>
        </p:txBody>
      </p:sp>
    </p:spTree>
    <p:extLst>
      <p:ext uri="{BB962C8B-B14F-4D97-AF65-F5344CB8AC3E}">
        <p14:creationId xmlns:p14="http://schemas.microsoft.com/office/powerpoint/2010/main" val="2862385234"/>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718.113(5)(a) – (c</a:t>
            </a:r>
            <a:r>
              <a:rPr lang="en-US" dirty="0" smtClean="0"/>
              <a:t>) </a:t>
            </a:r>
            <a:r>
              <a:rPr lang="en-US" dirty="0"/>
              <a:t>Maintenance</a:t>
            </a:r>
          </a:p>
        </p:txBody>
      </p:sp>
      <p:sp>
        <p:nvSpPr>
          <p:cNvPr id="3" name="Content Placeholder 2"/>
          <p:cNvSpPr>
            <a:spLocks noGrp="1"/>
          </p:cNvSpPr>
          <p:nvPr>
            <p:ph idx="1"/>
          </p:nvPr>
        </p:nvSpPr>
        <p:spPr/>
        <p:txBody>
          <a:bodyPr>
            <a:noAutofit/>
          </a:bodyPr>
          <a:lstStyle/>
          <a:p>
            <a:r>
              <a:rPr lang="en-US" sz="2200" b="1" dirty="0"/>
              <a:t>CHANGE</a:t>
            </a:r>
            <a:r>
              <a:rPr lang="en-US" sz="2200" dirty="0"/>
              <a:t>:  Condominiums whose documents require that the Association install and maintain hurricane shutters and glass may also install code compliant doors, windows and other hurricane protection mechanisms subject </a:t>
            </a:r>
            <a:r>
              <a:rPr lang="en-US" sz="2200" dirty="0" smtClean="0"/>
              <a:t>to a </a:t>
            </a:r>
            <a:r>
              <a:rPr lang="en-US" sz="2200" dirty="0"/>
              <a:t>majority vote of the unit owners.</a:t>
            </a:r>
          </a:p>
          <a:p>
            <a:endParaRPr lang="en-US" sz="2200" dirty="0"/>
          </a:p>
          <a:p>
            <a:r>
              <a:rPr lang="en-US" sz="2200" b="1" dirty="0"/>
              <a:t>IMPACT</a:t>
            </a:r>
            <a:r>
              <a:rPr lang="en-US" sz="2200" dirty="0"/>
              <a:t>:  May simplify the vote needed to install other hurricane protection mechanisms if the Association’s material alteration vote is greater than a majority </a:t>
            </a:r>
            <a:r>
              <a:rPr lang="en-US" sz="2200" dirty="0" smtClean="0"/>
              <a:t>vote of </a:t>
            </a:r>
            <a:r>
              <a:rPr lang="en-US" sz="2200" dirty="0"/>
              <a:t>the unit owners.  Previously, a material alteration was needed and other budgetary constraint provisions may also have been implicated.</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2423825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F.S. 718.113(5)(d</a:t>
            </a:r>
            <a:r>
              <a:rPr lang="en-US" dirty="0" smtClean="0"/>
              <a:t>)</a:t>
            </a:r>
            <a:br>
              <a:rPr lang="en-US" dirty="0" smtClean="0"/>
            </a:br>
            <a:r>
              <a:rPr lang="en-US" dirty="0" smtClean="0"/>
              <a:t> </a:t>
            </a:r>
            <a:r>
              <a:rPr lang="en-US" dirty="0"/>
              <a:t>Maintenance</a:t>
            </a:r>
          </a:p>
        </p:txBody>
      </p:sp>
      <p:sp>
        <p:nvSpPr>
          <p:cNvPr id="3" name="Content Placeholder 2"/>
          <p:cNvSpPr>
            <a:spLocks noGrp="1"/>
          </p:cNvSpPr>
          <p:nvPr>
            <p:ph idx="1"/>
          </p:nvPr>
        </p:nvSpPr>
        <p:spPr/>
        <p:txBody>
          <a:bodyPr>
            <a:normAutofit/>
          </a:bodyPr>
          <a:lstStyle/>
          <a:p>
            <a:r>
              <a:rPr lang="en-US" sz="2200" b="1" dirty="0"/>
              <a:t>CHANGE</a:t>
            </a:r>
            <a:r>
              <a:rPr lang="en-US" sz="2200" dirty="0"/>
              <a:t>:  Unit owners are now permitted to install code compliant hurricane protection systems provided it is consistent with Association guidelines.</a:t>
            </a:r>
          </a:p>
          <a:p>
            <a:endParaRPr lang="en-US" sz="2200" dirty="0"/>
          </a:p>
          <a:p>
            <a:r>
              <a:rPr lang="en-US" sz="2200" b="1" dirty="0"/>
              <a:t>IMPACT</a:t>
            </a:r>
            <a:r>
              <a:rPr lang="en-US" sz="2200" dirty="0"/>
              <a:t>:  Unit owners may now install hurricane protection systems subject to Board regulation.  Guidelines should be adopted to control what unit owners may install.</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2423825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718.115(1)(e</a:t>
            </a:r>
            <a:r>
              <a:rPr lang="en-US" dirty="0" smtClean="0"/>
              <a:t>)</a:t>
            </a:r>
            <a:br>
              <a:rPr lang="en-US" dirty="0" smtClean="0"/>
            </a:br>
            <a:r>
              <a:rPr lang="en-US" dirty="0" smtClean="0"/>
              <a:t> </a:t>
            </a:r>
            <a:r>
              <a:rPr lang="en-US" dirty="0"/>
              <a:t>Common Expenses</a:t>
            </a:r>
          </a:p>
        </p:txBody>
      </p:sp>
      <p:sp>
        <p:nvSpPr>
          <p:cNvPr id="3" name="Content Placeholder 2"/>
          <p:cNvSpPr>
            <a:spLocks noGrp="1"/>
          </p:cNvSpPr>
          <p:nvPr>
            <p:ph idx="1"/>
          </p:nvPr>
        </p:nvSpPr>
        <p:spPr/>
        <p:txBody>
          <a:bodyPr>
            <a:noAutofit/>
          </a:bodyPr>
          <a:lstStyle/>
          <a:p>
            <a:r>
              <a:rPr lang="en-US" sz="1700" b="1" dirty="0"/>
              <a:t>CHANGE</a:t>
            </a:r>
            <a:r>
              <a:rPr lang="en-US" sz="1700" dirty="0"/>
              <a:t>:  Clarifies that expenditures made by a Condominium Association in connection with installation or maintenance of hurricane protection systems where the documents require it is a common expense.  Associations may also assess unit owners who fail to maintain those systems if the documents require unit owners to maintain them and they fail to do so.  Any owner who previously installed these systems is entitled to a per unit cost credit if the Association replaces them.  The credit is limited to the unit costs and not the costs associated with installation of the items on the common elements.</a:t>
            </a:r>
          </a:p>
          <a:p>
            <a:endParaRPr lang="en-US" sz="1700" dirty="0"/>
          </a:p>
          <a:p>
            <a:r>
              <a:rPr lang="en-US" sz="1700" b="1" dirty="0"/>
              <a:t>IMPACT</a:t>
            </a:r>
            <a:r>
              <a:rPr lang="en-US" sz="1700" dirty="0"/>
              <a:t>:  Somewhat unnecessarily clarifies these costs are a common expense.  Also creates a unit owner credit for the cost associated with installation of hurricane protection systems where the unit owner previously installed them but the credit is limited to the costs associated with the unit-related portions, not those associated with the common elements.</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2423825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F.S. 718.303(3)(a</a:t>
            </a:r>
            <a:r>
              <a:rPr lang="en-US" dirty="0" smtClean="0"/>
              <a:t>)</a:t>
            </a:r>
            <a:br>
              <a:rPr lang="en-US" dirty="0" smtClean="0"/>
            </a:br>
            <a:r>
              <a:rPr lang="en-US" dirty="0" smtClean="0"/>
              <a:t> </a:t>
            </a:r>
            <a:r>
              <a:rPr lang="en-US" sz="2900" dirty="0"/>
              <a:t>Unit Owner and Occupant Obligations</a:t>
            </a:r>
          </a:p>
        </p:txBody>
      </p:sp>
      <p:sp>
        <p:nvSpPr>
          <p:cNvPr id="3" name="Content Placeholder 2"/>
          <p:cNvSpPr>
            <a:spLocks noGrp="1"/>
          </p:cNvSpPr>
          <p:nvPr>
            <p:ph idx="1"/>
          </p:nvPr>
        </p:nvSpPr>
        <p:spPr/>
        <p:txBody>
          <a:bodyPr>
            <a:normAutofit/>
          </a:bodyPr>
          <a:lstStyle/>
          <a:p>
            <a:r>
              <a:rPr lang="en-US" sz="2200" b="1" dirty="0"/>
              <a:t>CHANGE</a:t>
            </a:r>
            <a:r>
              <a:rPr lang="en-US" sz="2200" dirty="0"/>
              <a:t>:  Associations are not permitted to suspend a unit owner’s use of either limited common elements or portions of the common elements needed to gain access to the unit.</a:t>
            </a:r>
          </a:p>
          <a:p>
            <a:endParaRPr lang="en-US" sz="2200" dirty="0"/>
          </a:p>
          <a:p>
            <a:r>
              <a:rPr lang="en-US" sz="2200" b="1" dirty="0"/>
              <a:t>IMPACT</a:t>
            </a:r>
            <a:r>
              <a:rPr lang="en-US" sz="2200" dirty="0"/>
              <a:t>: Suspension of use rights is not permitted with respect to limited common elements (balconies, parking spaces) or portions of the common elements needed to gain access to a unit (community roadways, access gates or elevators).</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2423825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718.403 </a:t>
            </a:r>
            <a:r>
              <a:rPr lang="en-US" dirty="0" smtClean="0"/>
              <a:t/>
            </a:r>
            <a:br>
              <a:rPr lang="en-US" dirty="0" smtClean="0"/>
            </a:br>
            <a:r>
              <a:rPr lang="en-US" dirty="0" smtClean="0"/>
              <a:t>Phase </a:t>
            </a:r>
            <a:r>
              <a:rPr lang="en-US" dirty="0"/>
              <a:t>Condominiums</a:t>
            </a:r>
          </a:p>
        </p:txBody>
      </p:sp>
      <p:sp>
        <p:nvSpPr>
          <p:cNvPr id="3" name="Content Placeholder 2"/>
          <p:cNvSpPr>
            <a:spLocks noGrp="1"/>
          </p:cNvSpPr>
          <p:nvPr>
            <p:ph idx="1"/>
          </p:nvPr>
        </p:nvSpPr>
        <p:spPr/>
        <p:txBody>
          <a:bodyPr>
            <a:normAutofit/>
          </a:bodyPr>
          <a:lstStyle/>
          <a:p>
            <a:r>
              <a:rPr lang="en-US" sz="2200" b="1" dirty="0"/>
              <a:t>CHANGE</a:t>
            </a:r>
            <a:r>
              <a:rPr lang="en-US" sz="2200" dirty="0"/>
              <a:t>:  The requirement to add all phases to a phase condominium within seven (7) years of the date of recording by a surveyor and mapper pursuant to 718.104(3)(e) or the date of the first transfer of a unit to a retail buyer may be extended for up to an additional three (3) years by the same vote needed to amend the Declaration or two-thirds of the total voting interests.</a:t>
            </a:r>
          </a:p>
          <a:p>
            <a:pPr marL="0" indent="0">
              <a:buNone/>
            </a:pPr>
            <a:endParaRPr lang="en-US" sz="2200" dirty="0"/>
          </a:p>
          <a:p>
            <a:r>
              <a:rPr lang="en-US" sz="2200" b="1" dirty="0"/>
              <a:t>IMPACT</a:t>
            </a:r>
            <a:r>
              <a:rPr lang="en-US" sz="2200" dirty="0"/>
              <a:t>:  Provided the necessary vote is obtained, a Developer now has additional flexibility to develop a phased condominium.</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2423825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F.S. 718.406 </a:t>
            </a:r>
            <a:r>
              <a:rPr lang="en-US" dirty="0" smtClean="0"/>
              <a:t/>
            </a:r>
            <a:br>
              <a:rPr lang="en-US" dirty="0" smtClean="0"/>
            </a:br>
            <a:r>
              <a:rPr lang="en-US" sz="3100" dirty="0" smtClean="0"/>
              <a:t>Primary </a:t>
            </a:r>
            <a:r>
              <a:rPr lang="en-US" sz="3100" dirty="0"/>
              <a:t>and Secondary Condominiums</a:t>
            </a:r>
          </a:p>
        </p:txBody>
      </p:sp>
      <p:sp>
        <p:nvSpPr>
          <p:cNvPr id="3" name="Content Placeholder 2"/>
          <p:cNvSpPr>
            <a:spLocks noGrp="1"/>
          </p:cNvSpPr>
          <p:nvPr>
            <p:ph idx="1"/>
          </p:nvPr>
        </p:nvSpPr>
        <p:spPr/>
        <p:txBody>
          <a:bodyPr>
            <a:normAutofit/>
          </a:bodyPr>
          <a:lstStyle/>
          <a:p>
            <a:r>
              <a:rPr lang="en-US" sz="2200" b="1" dirty="0"/>
              <a:t>CHANGE</a:t>
            </a:r>
            <a:r>
              <a:rPr lang="en-US" sz="2200" dirty="0"/>
              <a:t>: New provision which allows the development of “condominiums within condominiums”.  The “sub-condominium” is referred to as the secondary condominium while the “master condominium” is referred to as the primary condominium.</a:t>
            </a:r>
          </a:p>
          <a:p>
            <a:endParaRPr lang="en-US" sz="2200" dirty="0"/>
          </a:p>
          <a:p>
            <a:r>
              <a:rPr lang="en-US" sz="2200" b="1" dirty="0"/>
              <a:t>IMPACT</a:t>
            </a:r>
            <a:r>
              <a:rPr lang="en-US" sz="2200" dirty="0"/>
              <a:t>: This only applies to condominiums created after the effective date of the change.  Condominiums in existence prior to the date cannot be converted to this form of condominium.</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1855042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78071" y="4180194"/>
            <a:ext cx="3065929" cy="267780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Changes Affecting Cooperatives</a:t>
            </a:r>
            <a:endParaRPr lang="en-US" dirty="0"/>
          </a:p>
        </p:txBody>
      </p:sp>
      <p:sp>
        <p:nvSpPr>
          <p:cNvPr id="3" name="TextBox 2"/>
          <p:cNvSpPr txBox="1">
            <a:spLocks/>
          </p:cNvSpPr>
          <p:nvPr/>
        </p:nvSpPr>
        <p:spPr>
          <a:xfrm>
            <a:off x="6275294" y="4292107"/>
            <a:ext cx="2169459" cy="400110"/>
          </a:xfrm>
          <a:prstGeom prst="rect">
            <a:avLst/>
          </a:prstGeom>
          <a:solidFill>
            <a:schemeClr val="bg1"/>
          </a:solidFill>
        </p:spPr>
        <p:txBody>
          <a:bodyPr wrap="square" rtlCol="0">
            <a:spAutoFit/>
          </a:bodyPr>
          <a:lstStyle/>
          <a:p>
            <a:endParaRPr lang="en-US" sz="2000" dirty="0" smtClean="0"/>
          </a:p>
        </p:txBody>
      </p:sp>
    </p:spTree>
    <p:extLst>
      <p:ext uri="{BB962C8B-B14F-4D97-AF65-F5344CB8AC3E}">
        <p14:creationId xmlns:p14="http://schemas.microsoft.com/office/powerpoint/2010/main" val="4178427234"/>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Affecting Cooperatives</a:t>
            </a:r>
          </a:p>
        </p:txBody>
      </p:sp>
      <p:sp>
        <p:nvSpPr>
          <p:cNvPr id="3" name="Content Placeholder 2"/>
          <p:cNvSpPr>
            <a:spLocks noGrp="1"/>
          </p:cNvSpPr>
          <p:nvPr>
            <p:ph idx="1"/>
          </p:nvPr>
        </p:nvSpPr>
        <p:spPr/>
        <p:txBody>
          <a:bodyPr>
            <a:noAutofit/>
          </a:bodyPr>
          <a:lstStyle/>
          <a:p>
            <a:pPr lvl="0"/>
            <a:r>
              <a:rPr lang="en-US" sz="2200" dirty="0"/>
              <a:t>Official records must be maintained for seven(7) years and maintained within 45 miles, or within the county.  Records can be made available electronically or online.</a:t>
            </a:r>
          </a:p>
          <a:p>
            <a:pPr lvl="0"/>
            <a:r>
              <a:rPr lang="en-US" sz="2200" dirty="0"/>
              <a:t>Records custodian is subject to civil penalty for failing to make records available, destroying or defacing records, or knowingly failing to create accounting records with the intent to cause harm.</a:t>
            </a:r>
          </a:p>
          <a:p>
            <a:pPr lvl="0"/>
            <a:r>
              <a:rPr lang="en-US" sz="2200" dirty="0"/>
              <a:t>Must make year-end financial information available at no charge, together with the governing documents.</a:t>
            </a:r>
          </a:p>
          <a:p>
            <a:pPr lvl="0"/>
            <a:r>
              <a:rPr lang="en-US" sz="2200" dirty="0"/>
              <a:t>Owners can use portable devices for records inspection and charges are prohibited.</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4288780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Affecting Cooperatives</a:t>
            </a:r>
          </a:p>
        </p:txBody>
      </p:sp>
      <p:sp>
        <p:nvSpPr>
          <p:cNvPr id="3" name="Content Placeholder 2"/>
          <p:cNvSpPr>
            <a:spLocks noGrp="1"/>
          </p:cNvSpPr>
          <p:nvPr>
            <p:ph idx="1"/>
          </p:nvPr>
        </p:nvSpPr>
        <p:spPr/>
        <p:txBody>
          <a:bodyPr>
            <a:noAutofit/>
          </a:bodyPr>
          <a:lstStyle/>
          <a:p>
            <a:pPr lvl="0"/>
            <a:r>
              <a:rPr lang="en-US" sz="2000" dirty="0"/>
              <a:t>Privileged records (attorney and work product) are not subject to inspection.</a:t>
            </a:r>
          </a:p>
          <a:p>
            <a:pPr lvl="0"/>
            <a:r>
              <a:rPr lang="en-US" sz="2000" dirty="0"/>
              <a:t>Disciplinary, payroll, health and insurance records of Association or management employees are not subject to inspection.</a:t>
            </a:r>
          </a:p>
          <a:p>
            <a:pPr lvl="0"/>
            <a:r>
              <a:rPr lang="en-US" sz="2000" dirty="0"/>
              <a:t>Owner social security, drivers license, credit cards, e-mail, phone and fax information is protected as is Association/Management electronic security measures and software.</a:t>
            </a:r>
          </a:p>
          <a:p>
            <a:pPr lvl="0"/>
            <a:r>
              <a:rPr lang="en-US" sz="2000" dirty="0"/>
              <a:t>Owner directories are permitted as with condominiums.</a:t>
            </a:r>
          </a:p>
          <a:p>
            <a:r>
              <a:rPr lang="en-US" sz="2000" dirty="0"/>
              <a:t>Mortgage holder consent to an amendment is NOT required for mortgages recorded after 7/1/13 unless the amendment affects the bank’s lien or foreclosure rights OR the governing documents already require mortgage holder consent.</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1072261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Affecting Cooperatives</a:t>
            </a:r>
          </a:p>
        </p:txBody>
      </p:sp>
      <p:sp>
        <p:nvSpPr>
          <p:cNvPr id="3" name="Content Placeholder 2"/>
          <p:cNvSpPr>
            <a:spLocks noGrp="1"/>
          </p:cNvSpPr>
          <p:nvPr>
            <p:ph idx="1"/>
          </p:nvPr>
        </p:nvSpPr>
        <p:spPr/>
        <p:txBody>
          <a:bodyPr>
            <a:noAutofit/>
          </a:bodyPr>
          <a:lstStyle/>
          <a:p>
            <a:pPr lvl="0"/>
            <a:r>
              <a:rPr lang="en-US" sz="2150" dirty="0"/>
              <a:t>A mortgage holder that did not consent to an amendment has five years to challenge it.</a:t>
            </a:r>
          </a:p>
          <a:p>
            <a:pPr lvl="0"/>
            <a:r>
              <a:rPr lang="en-US" sz="2150" dirty="0"/>
              <a:t>Board meetings conducted to discuss personnel matters are not open to the members.</a:t>
            </a:r>
          </a:p>
          <a:p>
            <a:pPr lvl="0"/>
            <a:r>
              <a:rPr lang="en-US" sz="2150" dirty="0"/>
              <a:t>An election challenge must be brought within 60 days.</a:t>
            </a:r>
          </a:p>
          <a:p>
            <a:pPr lvl="0"/>
            <a:r>
              <a:rPr lang="en-US" sz="2150" dirty="0"/>
              <a:t>New Board members must complete the certification process.  The certification must be kept for 5 years.</a:t>
            </a:r>
          </a:p>
          <a:p>
            <a:pPr lvl="0"/>
            <a:r>
              <a:rPr lang="en-US" sz="2150" dirty="0"/>
              <a:t>The unit owner representative may bring a recall petition where the Board fails to hold the required meeting provided it is brought within 60 days of the date the Board should have held their meeting.  The Division’s review is limited in the same fashion as condominiums.</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1072261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
        <p:nvSpPr>
          <p:cNvPr id="2" name="Title 1"/>
          <p:cNvSpPr>
            <a:spLocks noGrp="1"/>
          </p:cNvSpPr>
          <p:nvPr>
            <p:ph type="title"/>
          </p:nvPr>
        </p:nvSpPr>
        <p:spPr/>
        <p:txBody>
          <a:bodyPr>
            <a:normAutofit/>
          </a:bodyPr>
          <a:lstStyle/>
          <a:p>
            <a:r>
              <a:rPr lang="en-US" dirty="0" smtClean="0"/>
              <a:t>F.S. 468.436(1)</a:t>
            </a:r>
            <a:br>
              <a:rPr lang="en-US" dirty="0" smtClean="0"/>
            </a:br>
            <a:r>
              <a:rPr lang="en-US" dirty="0" smtClean="0"/>
              <a:t> </a:t>
            </a:r>
            <a:r>
              <a:rPr lang="en-US" sz="2400" dirty="0" smtClean="0"/>
              <a:t>Community Association Management Discipline</a:t>
            </a:r>
            <a:endParaRPr lang="en-US" sz="2400" dirty="0"/>
          </a:p>
        </p:txBody>
      </p:sp>
      <p:sp>
        <p:nvSpPr>
          <p:cNvPr id="3" name="Content Placeholder 2"/>
          <p:cNvSpPr>
            <a:spLocks noGrp="1"/>
          </p:cNvSpPr>
          <p:nvPr>
            <p:ph idx="1"/>
          </p:nvPr>
        </p:nvSpPr>
        <p:spPr/>
        <p:txBody>
          <a:bodyPr>
            <a:noAutofit/>
          </a:bodyPr>
          <a:lstStyle/>
          <a:p>
            <a:r>
              <a:rPr lang="en-US" sz="2200" b="1" dirty="0"/>
              <a:t>CHANGE</a:t>
            </a:r>
            <a:r>
              <a:rPr lang="en-US" sz="2200" dirty="0"/>
              <a:t>: The statute was modified to create disciplinary consequences where a Community Association Manager is found to have violated any provision of Chapters 718, 719 or 720 while performing services as a Community Association Manager</a:t>
            </a:r>
            <a:r>
              <a:rPr lang="en-US" sz="2200" dirty="0" smtClean="0"/>
              <a:t>.</a:t>
            </a:r>
          </a:p>
          <a:p>
            <a:pPr marL="0" indent="0">
              <a:buNone/>
            </a:pPr>
            <a:endParaRPr lang="en-US" sz="2200" dirty="0" smtClean="0"/>
          </a:p>
          <a:p>
            <a:r>
              <a:rPr lang="en-US" sz="2200" b="1" dirty="0"/>
              <a:t>IMPACT</a:t>
            </a:r>
            <a:r>
              <a:rPr lang="en-US" sz="2200" dirty="0"/>
              <a:t>: For the first time, Owners and Associations can file complaints against CAM’s alleging a violation of Chapter 718, 719 or 720 and the manager will face possible civil penalties if the Department of Business and Professional Regulation finds a violation has taken place.</a:t>
            </a:r>
          </a:p>
          <a:p>
            <a:endParaRPr lang="en-US" sz="2200" dirty="0">
              <a:ln>
                <a:solidFill>
                  <a:schemeClr val="bg1"/>
                </a:solidFill>
              </a:ln>
            </a:endParaRPr>
          </a:p>
        </p:txBody>
      </p:sp>
    </p:spTree>
    <p:extLst>
      <p:ext uri="{BB962C8B-B14F-4D97-AF65-F5344CB8AC3E}">
        <p14:creationId xmlns:p14="http://schemas.microsoft.com/office/powerpoint/2010/main" val="132792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Affecting Cooperatives</a:t>
            </a:r>
          </a:p>
        </p:txBody>
      </p:sp>
      <p:sp>
        <p:nvSpPr>
          <p:cNvPr id="3" name="Content Placeholder 2"/>
          <p:cNvSpPr>
            <a:spLocks noGrp="1"/>
          </p:cNvSpPr>
          <p:nvPr>
            <p:ph idx="1"/>
          </p:nvPr>
        </p:nvSpPr>
        <p:spPr/>
        <p:txBody>
          <a:bodyPr>
            <a:normAutofit/>
          </a:bodyPr>
          <a:lstStyle/>
          <a:p>
            <a:pPr lvl="0"/>
            <a:r>
              <a:rPr lang="en-US" sz="2200" dirty="0"/>
              <a:t>A recalled Board member may bring their own challenge to the recall.  </a:t>
            </a:r>
            <a:r>
              <a:rPr lang="en-US" sz="2200" dirty="0" smtClean="0"/>
              <a:t>It </a:t>
            </a:r>
            <a:r>
              <a:rPr lang="en-US" sz="2200" dirty="0"/>
              <a:t>must be brought within 60 days of the date the recall was certified.</a:t>
            </a:r>
          </a:p>
          <a:p>
            <a:pPr lvl="0"/>
            <a:r>
              <a:rPr lang="en-US" sz="2200" dirty="0"/>
              <a:t>The Division is prohibited from accepting a recall petition filed after the 60 day deadline.</a:t>
            </a:r>
          </a:p>
          <a:p>
            <a:pPr lvl="0"/>
            <a:r>
              <a:rPr lang="en-US" sz="2200" dirty="0"/>
              <a:t>Suspension of use rights does not apply to access (gate, parking space, elevators) or necessary utility services.</a:t>
            </a:r>
          </a:p>
          <a:p>
            <a:pPr lvl="0"/>
            <a:r>
              <a:rPr lang="en-US" sz="2200" dirty="0"/>
              <a:t>The Division may now provide educational materials via electronic media.</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1072261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78071" y="4180194"/>
            <a:ext cx="3065929" cy="267780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Changes Affecting Homeowners Associations</a:t>
            </a:r>
            <a:endParaRPr lang="en-US" dirty="0"/>
          </a:p>
        </p:txBody>
      </p:sp>
      <p:sp>
        <p:nvSpPr>
          <p:cNvPr id="3" name="TextBox 2"/>
          <p:cNvSpPr txBox="1">
            <a:spLocks/>
          </p:cNvSpPr>
          <p:nvPr/>
        </p:nvSpPr>
        <p:spPr>
          <a:xfrm>
            <a:off x="6275294" y="4292107"/>
            <a:ext cx="2169459" cy="2354491"/>
          </a:xfrm>
          <a:prstGeom prst="rect">
            <a:avLst/>
          </a:prstGeom>
          <a:solidFill>
            <a:schemeClr val="bg1"/>
          </a:solidFill>
        </p:spPr>
        <p:txBody>
          <a:bodyPr wrap="square" rtlCol="0">
            <a:spAutoFit/>
          </a:bodyPr>
          <a:lstStyle/>
          <a:p>
            <a:r>
              <a:rPr lang="en-US" sz="2100" b="1" dirty="0" smtClean="0"/>
              <a:t>IN THIS SECTION:</a:t>
            </a:r>
          </a:p>
          <a:p>
            <a:pPr marL="342900" indent="-342900">
              <a:buFont typeface="Arial" panose="020B0604020202020204" pitchFamily="34" charset="0"/>
              <a:buChar char="•"/>
            </a:pPr>
            <a:r>
              <a:rPr lang="en-US" dirty="0" smtClean="0"/>
              <a:t>F.S. 720.303</a:t>
            </a:r>
          </a:p>
          <a:p>
            <a:pPr marL="342900" indent="-342900">
              <a:buFont typeface="Arial" panose="020B0604020202020204" pitchFamily="34" charset="0"/>
              <a:buChar char="•"/>
            </a:pPr>
            <a:r>
              <a:rPr lang="en-US" dirty="0" smtClean="0"/>
              <a:t>F.S. 720.3033</a:t>
            </a:r>
          </a:p>
          <a:p>
            <a:pPr marL="342900" indent="-342900">
              <a:buFont typeface="Arial" panose="020B0604020202020204" pitchFamily="34" charset="0"/>
              <a:buChar char="•"/>
            </a:pPr>
            <a:r>
              <a:rPr lang="en-US" dirty="0" smtClean="0"/>
              <a:t>F.S. 720.305</a:t>
            </a:r>
          </a:p>
          <a:p>
            <a:pPr marL="342900" indent="-342900">
              <a:buFont typeface="Arial" panose="020B0604020202020204" pitchFamily="34" charset="0"/>
              <a:buChar char="•"/>
            </a:pPr>
            <a:r>
              <a:rPr lang="en-US" dirty="0" smtClean="0"/>
              <a:t>F.S. 720.306</a:t>
            </a:r>
          </a:p>
          <a:p>
            <a:pPr marL="342900" indent="-342900">
              <a:buFont typeface="Arial" panose="020B0604020202020204" pitchFamily="34" charset="0"/>
              <a:buChar char="•"/>
            </a:pPr>
            <a:r>
              <a:rPr lang="en-US" dirty="0" smtClean="0"/>
              <a:t>F.S. 720.307</a:t>
            </a:r>
          </a:p>
          <a:p>
            <a:pPr marL="342900" indent="-342900">
              <a:buFont typeface="Arial" panose="020B0604020202020204" pitchFamily="34" charset="0"/>
              <a:buChar char="•"/>
            </a:pPr>
            <a:r>
              <a:rPr lang="en-US" dirty="0" smtClean="0"/>
              <a:t>F.S. 720.3075</a:t>
            </a:r>
          </a:p>
          <a:p>
            <a:pPr marL="342900" indent="-342900">
              <a:buFont typeface="Arial" panose="020B0604020202020204" pitchFamily="34" charset="0"/>
              <a:buChar char="•"/>
            </a:pPr>
            <a:r>
              <a:rPr lang="en-US" dirty="0" smtClean="0"/>
              <a:t>F.S. 720.3085</a:t>
            </a:r>
          </a:p>
        </p:txBody>
      </p:sp>
    </p:spTree>
    <p:extLst>
      <p:ext uri="{BB962C8B-B14F-4D97-AF65-F5344CB8AC3E}">
        <p14:creationId xmlns:p14="http://schemas.microsoft.com/office/powerpoint/2010/main" val="2667830054"/>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F.S. 720.303(5</a:t>
            </a:r>
            <a:r>
              <a:rPr lang="en-US" dirty="0" smtClean="0"/>
              <a:t>)</a:t>
            </a:r>
            <a:br>
              <a:rPr lang="en-US" dirty="0" smtClean="0"/>
            </a:br>
            <a:r>
              <a:rPr lang="en-US" dirty="0" smtClean="0"/>
              <a:t> </a:t>
            </a:r>
            <a:r>
              <a:rPr lang="en-US" dirty="0"/>
              <a:t>Official Records</a:t>
            </a:r>
          </a:p>
        </p:txBody>
      </p:sp>
      <p:sp>
        <p:nvSpPr>
          <p:cNvPr id="3" name="Content Placeholder 2"/>
          <p:cNvSpPr>
            <a:spLocks noGrp="1"/>
          </p:cNvSpPr>
          <p:nvPr>
            <p:ph idx="1"/>
          </p:nvPr>
        </p:nvSpPr>
        <p:spPr/>
        <p:txBody>
          <a:bodyPr>
            <a:normAutofit/>
          </a:bodyPr>
          <a:lstStyle/>
          <a:p>
            <a:r>
              <a:rPr lang="en-US" sz="2200" b="1" dirty="0"/>
              <a:t>CHANGE</a:t>
            </a:r>
            <a:r>
              <a:rPr lang="en-US" sz="2200" dirty="0"/>
              <a:t>:  Owners may now use electronic devices to make copies and charges are prohibited.</a:t>
            </a:r>
          </a:p>
          <a:p>
            <a:endParaRPr lang="en-US" sz="2200" dirty="0"/>
          </a:p>
          <a:p>
            <a:r>
              <a:rPr lang="en-US" sz="2200" b="1" dirty="0"/>
              <a:t>IMPACT</a:t>
            </a:r>
            <a:r>
              <a:rPr lang="en-US" sz="2200" dirty="0"/>
              <a:t>:  Use of electronic devices to make copies will save the Association time and money.</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2339160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F.S. 720.303(5)(</a:t>
            </a:r>
            <a:r>
              <a:rPr lang="en-US" dirty="0" smtClean="0"/>
              <a:t>c)3</a:t>
            </a:r>
            <a:br>
              <a:rPr lang="en-US" dirty="0" smtClean="0"/>
            </a:br>
            <a:r>
              <a:rPr lang="en-US" dirty="0" smtClean="0"/>
              <a:t> </a:t>
            </a:r>
            <a:r>
              <a:rPr lang="en-US" dirty="0"/>
              <a:t>Official Records</a:t>
            </a:r>
          </a:p>
        </p:txBody>
      </p:sp>
      <p:sp>
        <p:nvSpPr>
          <p:cNvPr id="3" name="Content Placeholder 2"/>
          <p:cNvSpPr>
            <a:spLocks noGrp="1"/>
          </p:cNvSpPr>
          <p:nvPr>
            <p:ph idx="1"/>
          </p:nvPr>
        </p:nvSpPr>
        <p:spPr/>
        <p:txBody>
          <a:bodyPr>
            <a:normAutofit/>
          </a:bodyPr>
          <a:lstStyle/>
          <a:p>
            <a:r>
              <a:rPr lang="en-US" sz="2200" b="1" dirty="0"/>
              <a:t>CHANGE</a:t>
            </a:r>
            <a:r>
              <a:rPr lang="en-US" sz="2200" dirty="0"/>
              <a:t>:  Association and management company “personnel records” are not subject to disclosure.  This does not apply to employment or management contracts or records that disclose compensation.</a:t>
            </a:r>
          </a:p>
          <a:p>
            <a:endParaRPr lang="en-US" sz="2200" dirty="0"/>
          </a:p>
          <a:p>
            <a:r>
              <a:rPr lang="en-US" sz="2200" b="1" dirty="0"/>
              <a:t>IMPACT</a:t>
            </a:r>
            <a:r>
              <a:rPr lang="en-US" sz="2200" dirty="0"/>
              <a:t>:  Provides protection of personal employee information.</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720.303(5)(c)(5</a:t>
            </a:r>
            <a:r>
              <a:rPr lang="en-US" dirty="0" smtClean="0"/>
              <a:t>)</a:t>
            </a:r>
            <a:br>
              <a:rPr lang="en-US" dirty="0" smtClean="0"/>
            </a:br>
            <a:r>
              <a:rPr lang="en-US" dirty="0" smtClean="0"/>
              <a:t> </a:t>
            </a:r>
            <a:r>
              <a:rPr lang="en-US" dirty="0"/>
              <a:t>Official Records</a:t>
            </a:r>
          </a:p>
        </p:txBody>
      </p:sp>
      <p:sp>
        <p:nvSpPr>
          <p:cNvPr id="3" name="Content Placeholder 2"/>
          <p:cNvSpPr>
            <a:spLocks noGrp="1"/>
          </p:cNvSpPr>
          <p:nvPr>
            <p:ph idx="1"/>
          </p:nvPr>
        </p:nvSpPr>
        <p:spPr/>
        <p:txBody>
          <a:bodyPr>
            <a:normAutofit/>
          </a:bodyPr>
          <a:lstStyle/>
          <a:p>
            <a:r>
              <a:rPr lang="en-US" sz="2200" b="1" dirty="0"/>
              <a:t>CHANGE</a:t>
            </a:r>
            <a:r>
              <a:rPr lang="en-US" sz="2200" dirty="0"/>
              <a:t>:  Owner directories are again permitted but an owner can submit a written request to redact their phone number.</a:t>
            </a:r>
          </a:p>
          <a:p>
            <a:endParaRPr lang="en-US" sz="2200" dirty="0"/>
          </a:p>
          <a:p>
            <a:r>
              <a:rPr lang="en-US" sz="2200" b="1" dirty="0"/>
              <a:t>IMPACT</a:t>
            </a:r>
            <a:r>
              <a:rPr lang="en-US" sz="2200" dirty="0"/>
              <a:t>:  Directories are once again allowed.</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F.S.720.303(6</a:t>
            </a:r>
            <a:r>
              <a:rPr lang="en-US" dirty="0" smtClean="0"/>
              <a:t>)</a:t>
            </a:r>
            <a:br>
              <a:rPr lang="en-US" dirty="0" smtClean="0"/>
            </a:br>
            <a:r>
              <a:rPr lang="en-US" dirty="0" smtClean="0"/>
              <a:t> </a:t>
            </a:r>
            <a:r>
              <a:rPr lang="en-US" dirty="0"/>
              <a:t>Budgets</a:t>
            </a:r>
          </a:p>
        </p:txBody>
      </p:sp>
      <p:sp>
        <p:nvSpPr>
          <p:cNvPr id="3" name="Content Placeholder 2"/>
          <p:cNvSpPr>
            <a:spLocks noGrp="1"/>
          </p:cNvSpPr>
          <p:nvPr>
            <p:ph idx="1"/>
          </p:nvPr>
        </p:nvSpPr>
        <p:spPr/>
        <p:txBody>
          <a:bodyPr>
            <a:normAutofit/>
          </a:bodyPr>
          <a:lstStyle/>
          <a:p>
            <a:r>
              <a:rPr lang="en-US" sz="2200" b="1" dirty="0"/>
              <a:t>CHANGE</a:t>
            </a:r>
            <a:r>
              <a:rPr lang="en-US" sz="2200" dirty="0"/>
              <a:t>:  Reserve accounts established by the developer must disclose the items for which the reserve account can be used in the budget.</a:t>
            </a:r>
          </a:p>
          <a:p>
            <a:endParaRPr lang="en-US" sz="2200" dirty="0"/>
          </a:p>
          <a:p>
            <a:r>
              <a:rPr lang="en-US" sz="2200" b="1" dirty="0"/>
              <a:t>IMPACT</a:t>
            </a:r>
            <a:r>
              <a:rPr lang="en-US" sz="2200" dirty="0"/>
              <a:t>:  The developer’s disclosure obligations for budgeting of reserves has been enhanced.</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F.S. 720.303(7</a:t>
            </a:r>
            <a:r>
              <a:rPr lang="en-US" dirty="0" smtClean="0"/>
              <a:t>)</a:t>
            </a:r>
            <a:br>
              <a:rPr lang="en-US" dirty="0" smtClean="0"/>
            </a:br>
            <a:r>
              <a:rPr lang="en-US" dirty="0" smtClean="0"/>
              <a:t> </a:t>
            </a:r>
            <a:r>
              <a:rPr lang="en-US" dirty="0"/>
              <a:t>Financial Reporting</a:t>
            </a:r>
          </a:p>
        </p:txBody>
      </p:sp>
      <p:sp>
        <p:nvSpPr>
          <p:cNvPr id="3" name="Content Placeholder 2"/>
          <p:cNvSpPr>
            <a:spLocks noGrp="1"/>
          </p:cNvSpPr>
          <p:nvPr>
            <p:ph idx="1"/>
          </p:nvPr>
        </p:nvSpPr>
        <p:spPr/>
        <p:txBody>
          <a:bodyPr>
            <a:noAutofit/>
          </a:bodyPr>
          <a:lstStyle/>
          <a:p>
            <a:r>
              <a:rPr lang="en-US" sz="2150" b="1" dirty="0"/>
              <a:t>CHANGE</a:t>
            </a:r>
            <a:r>
              <a:rPr lang="en-US" sz="2150" dirty="0"/>
              <a:t>:  The thresholds for financial reporting requirements have been raised as follows</a:t>
            </a:r>
            <a:r>
              <a:rPr lang="en-US" sz="2150" dirty="0" smtClean="0"/>
              <a:t>:</a:t>
            </a:r>
            <a:endParaRPr lang="en-US" sz="2150" dirty="0"/>
          </a:p>
          <a:p>
            <a:pPr lvl="1"/>
            <a:r>
              <a:rPr lang="en-US" sz="2150" dirty="0"/>
              <a:t>Annual revenue less than $150,000: report of cash receipts and expenditures.</a:t>
            </a:r>
          </a:p>
          <a:p>
            <a:pPr lvl="1"/>
            <a:r>
              <a:rPr lang="en-US" sz="2150" dirty="0"/>
              <a:t>$150,000 to $300,000: compiled financial statements.</a:t>
            </a:r>
          </a:p>
          <a:p>
            <a:pPr lvl="1"/>
            <a:r>
              <a:rPr lang="en-US" sz="2150" dirty="0"/>
              <a:t>$300,000 to $500,000: reviewed financial statements.</a:t>
            </a:r>
          </a:p>
          <a:p>
            <a:pPr lvl="1"/>
            <a:r>
              <a:rPr lang="en-US" sz="2150" dirty="0"/>
              <a:t>Greater than $500,000: audited financial statements.</a:t>
            </a:r>
          </a:p>
          <a:p>
            <a:endParaRPr lang="en-US" sz="2150" dirty="0"/>
          </a:p>
          <a:p>
            <a:r>
              <a:rPr lang="en-US" sz="2150" b="1" dirty="0"/>
              <a:t>IMPACT</a:t>
            </a:r>
            <a:r>
              <a:rPr lang="en-US" sz="2150" dirty="0"/>
              <a:t>:  The cost of financial reporting for some Associations may come down.</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720.303(10)(g</a:t>
            </a:r>
            <a:r>
              <a:rPr lang="en-US" dirty="0" smtClean="0"/>
              <a:t>)</a:t>
            </a:r>
            <a:br>
              <a:rPr lang="en-US" dirty="0" smtClean="0"/>
            </a:br>
            <a:r>
              <a:rPr lang="en-US" dirty="0" smtClean="0"/>
              <a:t> </a:t>
            </a:r>
            <a:r>
              <a:rPr lang="en-US" dirty="0"/>
              <a:t>Recall of Directors</a:t>
            </a:r>
          </a:p>
        </p:txBody>
      </p:sp>
      <p:sp>
        <p:nvSpPr>
          <p:cNvPr id="3" name="Content Placeholder 2"/>
          <p:cNvSpPr>
            <a:spLocks noGrp="1"/>
          </p:cNvSpPr>
          <p:nvPr>
            <p:ph idx="1"/>
          </p:nvPr>
        </p:nvSpPr>
        <p:spPr/>
        <p:txBody>
          <a:bodyPr>
            <a:normAutofit/>
          </a:bodyPr>
          <a:lstStyle/>
          <a:p>
            <a:r>
              <a:rPr lang="en-US" sz="2200" b="1" dirty="0"/>
              <a:t>CHANGE</a:t>
            </a:r>
            <a:r>
              <a:rPr lang="en-US" sz="2200" dirty="0"/>
              <a:t>:  The unit owner representing owners voting for recall may now file a recall petition with the DBPR if the Board fails to hold a Board meeting within the required timeframe (5 days).  The petition must be filed within 60 days of the date the Board should have held the meeting.  The DBPR’s review is limited to sufficiency of service of the recall records and validity of the recall ballots.</a:t>
            </a:r>
          </a:p>
          <a:p>
            <a:endParaRPr lang="en-US" sz="2200" dirty="0"/>
          </a:p>
          <a:p>
            <a:r>
              <a:rPr lang="en-US" sz="2200" b="1" dirty="0"/>
              <a:t>IMPACT</a:t>
            </a:r>
            <a:r>
              <a:rPr lang="en-US" sz="2200" dirty="0"/>
              <a:t>: Owners now have the right to file their own recall petition where the Board fails to act in a timely fashion but the scope of the DBPR’s review is limited.</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720.303(13</a:t>
            </a:r>
            <a:r>
              <a:rPr lang="en-US" dirty="0" smtClean="0"/>
              <a:t>)</a:t>
            </a:r>
            <a:br>
              <a:rPr lang="en-US" dirty="0" smtClean="0"/>
            </a:br>
            <a:r>
              <a:rPr lang="en-US" dirty="0" smtClean="0"/>
              <a:t> </a:t>
            </a:r>
            <a:r>
              <a:rPr lang="en-US" dirty="0"/>
              <a:t>Reporting Requirements</a:t>
            </a:r>
          </a:p>
        </p:txBody>
      </p:sp>
      <p:sp>
        <p:nvSpPr>
          <p:cNvPr id="3" name="Content Placeholder 2"/>
          <p:cNvSpPr>
            <a:spLocks noGrp="1"/>
          </p:cNvSpPr>
          <p:nvPr>
            <p:ph idx="1"/>
          </p:nvPr>
        </p:nvSpPr>
        <p:spPr/>
        <p:txBody>
          <a:bodyPr>
            <a:noAutofit/>
          </a:bodyPr>
          <a:lstStyle/>
          <a:p>
            <a:r>
              <a:rPr lang="en-US" sz="1610" b="1" dirty="0"/>
              <a:t>CHANGE</a:t>
            </a:r>
            <a:r>
              <a:rPr lang="en-US" sz="1610" dirty="0"/>
              <a:t>:  A new reporting requirement now exists.  Associations or their managers must file a report with the State </a:t>
            </a:r>
            <a:r>
              <a:rPr lang="en-US" sz="1610" b="1" dirty="0"/>
              <a:t>no later than November 22, 2013</a:t>
            </a:r>
            <a:r>
              <a:rPr lang="en-US" sz="1610" dirty="0"/>
              <a:t> which contains the following information</a:t>
            </a:r>
            <a:r>
              <a:rPr lang="en-US" sz="1610" dirty="0" smtClean="0"/>
              <a:t>:</a:t>
            </a:r>
            <a:endParaRPr lang="en-US" sz="1610" dirty="0"/>
          </a:p>
          <a:p>
            <a:pPr lvl="1"/>
            <a:r>
              <a:rPr lang="en-US" sz="1610" dirty="0"/>
              <a:t>Association name</a:t>
            </a:r>
          </a:p>
          <a:p>
            <a:pPr lvl="1"/>
            <a:r>
              <a:rPr lang="en-US" sz="1610" dirty="0"/>
              <a:t>FEIN</a:t>
            </a:r>
          </a:p>
          <a:p>
            <a:pPr lvl="1"/>
            <a:r>
              <a:rPr lang="en-US" sz="1610" dirty="0"/>
              <a:t>Mailing and physical address</a:t>
            </a:r>
          </a:p>
          <a:p>
            <a:pPr lvl="1"/>
            <a:r>
              <a:rPr lang="en-US" sz="1610" dirty="0"/>
              <a:t>Total number of Lots</a:t>
            </a:r>
          </a:p>
          <a:p>
            <a:pPr lvl="1"/>
            <a:r>
              <a:rPr lang="en-US" sz="1610" dirty="0"/>
              <a:t>Total revenue and expenses per the budget</a:t>
            </a:r>
          </a:p>
          <a:p>
            <a:pPr lvl="1"/>
            <a:r>
              <a:rPr lang="en-US" sz="1610" dirty="0"/>
              <a:t>The developer’s name and number of developer-owned Lots if under developer </a:t>
            </a:r>
            <a:r>
              <a:rPr lang="en-US" sz="1610" dirty="0" smtClean="0"/>
              <a:t>control</a:t>
            </a:r>
            <a:endParaRPr lang="en-US" sz="1610" dirty="0"/>
          </a:p>
          <a:p>
            <a:r>
              <a:rPr lang="en-US" sz="1610" dirty="0"/>
              <a:t>The Final Bill Analysis indicates this is intended as a one-time requirement as opposed to an annual one.  The DBPR must establish an internet-based registration system and annual reporting by the DBPR is required.</a:t>
            </a:r>
          </a:p>
          <a:p>
            <a:endParaRPr lang="en-US" sz="1610" dirty="0"/>
          </a:p>
          <a:p>
            <a:r>
              <a:rPr lang="en-US" sz="1610" b="1" dirty="0"/>
              <a:t>IMPACT</a:t>
            </a:r>
            <a:r>
              <a:rPr lang="en-US" sz="1610" dirty="0"/>
              <a:t>:  Implies that added regulation of Homeowners Associations and possible additional taxation measures may be on the horizon.</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720.303(1)(k)(1</a:t>
            </a:r>
            <a:r>
              <a:rPr lang="en-US" dirty="0" smtClean="0"/>
              <a:t>)</a:t>
            </a:r>
            <a:br>
              <a:rPr lang="en-US" dirty="0" smtClean="0"/>
            </a:br>
            <a:r>
              <a:rPr lang="en-US" dirty="0" smtClean="0"/>
              <a:t> </a:t>
            </a:r>
            <a:r>
              <a:rPr lang="en-US" dirty="0"/>
              <a:t>Recall of Directors</a:t>
            </a:r>
          </a:p>
        </p:txBody>
      </p:sp>
      <p:sp>
        <p:nvSpPr>
          <p:cNvPr id="3" name="Content Placeholder 2"/>
          <p:cNvSpPr>
            <a:spLocks noGrp="1"/>
          </p:cNvSpPr>
          <p:nvPr>
            <p:ph idx="1"/>
          </p:nvPr>
        </p:nvSpPr>
        <p:spPr/>
        <p:txBody>
          <a:bodyPr>
            <a:normAutofit/>
          </a:bodyPr>
          <a:lstStyle/>
          <a:p>
            <a:r>
              <a:rPr lang="en-US" sz="2200" b="1" dirty="0"/>
              <a:t>CHANGE</a:t>
            </a:r>
            <a:r>
              <a:rPr lang="en-US" sz="2200" dirty="0"/>
              <a:t>: A Board member who has been recalled may now challenge the recall provided the petition is filed within 60 days of the date the recall was certified.  Also expressly prohibits the DBPR from accepting a tardy petition.</a:t>
            </a:r>
          </a:p>
          <a:p>
            <a:endParaRPr lang="en-US" sz="2200" dirty="0"/>
          </a:p>
          <a:p>
            <a:r>
              <a:rPr lang="en-US" sz="2200" b="1" dirty="0"/>
              <a:t>IMPACT</a:t>
            </a:r>
            <a:r>
              <a:rPr lang="en-US" sz="2200" dirty="0"/>
              <a:t>:  A recalled Board member now has the ability to challenge the recall provided it’s timely.</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702.10(1</a:t>
            </a:r>
            <a:r>
              <a:rPr lang="en-US" dirty="0" smtClean="0"/>
              <a:t>)</a:t>
            </a:r>
            <a:br>
              <a:rPr lang="en-US" dirty="0" smtClean="0"/>
            </a:br>
            <a:r>
              <a:rPr lang="en-US" dirty="0" smtClean="0"/>
              <a:t> </a:t>
            </a:r>
            <a:r>
              <a:rPr lang="en-US" dirty="0"/>
              <a:t>Mortgage Foreclosures</a:t>
            </a:r>
          </a:p>
        </p:txBody>
      </p:sp>
      <p:sp>
        <p:nvSpPr>
          <p:cNvPr id="3" name="Content Placeholder 2"/>
          <p:cNvSpPr>
            <a:spLocks noGrp="1"/>
          </p:cNvSpPr>
          <p:nvPr>
            <p:ph idx="1"/>
          </p:nvPr>
        </p:nvSpPr>
        <p:spPr/>
        <p:txBody>
          <a:bodyPr>
            <a:noAutofit/>
          </a:bodyPr>
          <a:lstStyle/>
          <a:p>
            <a:r>
              <a:rPr lang="en-US" sz="2100" b="1" dirty="0"/>
              <a:t>CHANGE</a:t>
            </a:r>
            <a:r>
              <a:rPr lang="en-US" sz="2100" dirty="0"/>
              <a:t>: Changed to create a mechanism for Community Associations to compel a bank to complete their foreclosure.</a:t>
            </a:r>
          </a:p>
          <a:p>
            <a:endParaRPr lang="en-US" sz="2100" dirty="0" smtClean="0"/>
          </a:p>
          <a:p>
            <a:r>
              <a:rPr lang="en-US" sz="2100" b="1" dirty="0"/>
              <a:t>IMPACT</a:t>
            </a:r>
            <a:r>
              <a:rPr lang="en-US" sz="2100" dirty="0"/>
              <a:t>: Associations are no longer powerless to compel a bank to complete their foreclosure.  The Association can now proceed with a “show cause” proceeding whereby the bank and the homeowner must appear before the Court and show good cause why they should not be compelled to complete the foreclosure.  Please note that this process is only available where the property is either vacant or occupied by a tenant.  The remedy is NOT available if the property is occupied by the homeowner</a:t>
            </a:r>
            <a:r>
              <a:rPr lang="en-US" sz="2100" dirty="0" smtClean="0"/>
              <a:t>.</a:t>
            </a:r>
          </a:p>
        </p:txBody>
      </p:sp>
      <p:sp>
        <p:nvSpPr>
          <p:cNvPr id="4" name="Rectangle 3"/>
          <p:cNvSpPr/>
          <p:nvPr/>
        </p:nvSpPr>
        <p:spPr>
          <a:xfrm>
            <a:off x="7683690" y="6237027"/>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9940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720.3033(1)(a</a:t>
            </a:r>
            <a:r>
              <a:rPr lang="en-US" dirty="0" smtClean="0"/>
              <a:t>)</a:t>
            </a:r>
            <a:br>
              <a:rPr lang="en-US" dirty="0" smtClean="0"/>
            </a:br>
            <a:r>
              <a:rPr lang="en-US" dirty="0" smtClean="0"/>
              <a:t> </a:t>
            </a:r>
            <a:r>
              <a:rPr lang="en-US" dirty="0"/>
              <a:t>Officers and Directors</a:t>
            </a:r>
          </a:p>
        </p:txBody>
      </p:sp>
      <p:sp>
        <p:nvSpPr>
          <p:cNvPr id="3" name="Content Placeholder 2"/>
          <p:cNvSpPr>
            <a:spLocks noGrp="1"/>
          </p:cNvSpPr>
          <p:nvPr>
            <p:ph idx="1"/>
          </p:nvPr>
        </p:nvSpPr>
        <p:spPr/>
        <p:txBody>
          <a:bodyPr>
            <a:normAutofit fontScale="77500" lnSpcReduction="20000"/>
          </a:bodyPr>
          <a:lstStyle/>
          <a:p>
            <a:r>
              <a:rPr lang="en-US" b="1" dirty="0"/>
              <a:t>CHANGE</a:t>
            </a:r>
            <a:r>
              <a:rPr lang="en-US" dirty="0"/>
              <a:t>: Board members must certify in writing that they have read and agree to uphold the governing documents OR that they have taken a DBPR approved course within the year before or 90 days after their election or appointment.  Failure to do so results in suspension of the Director but the Board can temporarily fill the vacancy until the requirement is met.  The certificates must be maintained for five years.  Board actions taken while a non-compliant Director is seated does not operate to invalidate those actions.</a:t>
            </a:r>
          </a:p>
          <a:p>
            <a:endParaRPr lang="en-US" dirty="0"/>
          </a:p>
          <a:p>
            <a:r>
              <a:rPr lang="en-US" b="1" dirty="0"/>
              <a:t>IMPACT</a:t>
            </a:r>
            <a:r>
              <a:rPr lang="en-US" dirty="0"/>
              <a:t>:  Adds the condominium requirement to the Homeowners Association statute.</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720.3033(2</a:t>
            </a:r>
            <a:r>
              <a:rPr lang="en-US" dirty="0" smtClean="0"/>
              <a:t>)</a:t>
            </a:r>
            <a:br>
              <a:rPr lang="en-US" dirty="0" smtClean="0"/>
            </a:br>
            <a:r>
              <a:rPr lang="en-US" dirty="0" smtClean="0"/>
              <a:t> </a:t>
            </a:r>
            <a:r>
              <a:rPr lang="en-US" dirty="0"/>
              <a:t>Officers and Directors</a:t>
            </a:r>
          </a:p>
        </p:txBody>
      </p:sp>
      <p:sp>
        <p:nvSpPr>
          <p:cNvPr id="3" name="Content Placeholder 2"/>
          <p:cNvSpPr>
            <a:spLocks noGrp="1"/>
          </p:cNvSpPr>
          <p:nvPr>
            <p:ph idx="1"/>
          </p:nvPr>
        </p:nvSpPr>
        <p:spPr/>
        <p:txBody>
          <a:bodyPr>
            <a:normAutofit fontScale="77500" lnSpcReduction="20000"/>
          </a:bodyPr>
          <a:lstStyle/>
          <a:p>
            <a:r>
              <a:rPr lang="en-US" b="1" dirty="0"/>
              <a:t>CHANGE</a:t>
            </a:r>
            <a:r>
              <a:rPr lang="en-US" dirty="0"/>
              <a:t>:  Adds the conflict of interest requirements of F.S. 617.0832 for any contract entered into between the Association and a Director or their company.  The contract must be approved by two-thirds of the Board present at a meeting and must be disclosed to the owners at the next Board meeting.  Owners also have the right to cancel the contract by majority vote at a membership meeting at which a quorum has been attained.</a:t>
            </a:r>
          </a:p>
          <a:p>
            <a:endParaRPr lang="en-US" dirty="0"/>
          </a:p>
          <a:p>
            <a:r>
              <a:rPr lang="en-US" b="1" dirty="0"/>
              <a:t>IMPACT</a:t>
            </a:r>
            <a:r>
              <a:rPr lang="en-US" dirty="0"/>
              <a:t>:  Allows the Association to contract with their Directors provided the above requirements are met.  Directors are often willing to provide discounted services or special expertise and this is now permitted to take place.</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720.3033(3</a:t>
            </a:r>
            <a:r>
              <a:rPr lang="en-US" dirty="0" smtClean="0"/>
              <a:t>)</a:t>
            </a:r>
            <a:br>
              <a:rPr lang="en-US" dirty="0" smtClean="0"/>
            </a:br>
            <a:r>
              <a:rPr lang="en-US" dirty="0" smtClean="0"/>
              <a:t>  </a:t>
            </a:r>
            <a:r>
              <a:rPr lang="en-US" dirty="0"/>
              <a:t>Officers and Directors</a:t>
            </a:r>
          </a:p>
        </p:txBody>
      </p:sp>
      <p:sp>
        <p:nvSpPr>
          <p:cNvPr id="3" name="Content Placeholder 2"/>
          <p:cNvSpPr>
            <a:spLocks noGrp="1"/>
          </p:cNvSpPr>
          <p:nvPr>
            <p:ph idx="1"/>
          </p:nvPr>
        </p:nvSpPr>
        <p:spPr/>
        <p:txBody>
          <a:bodyPr>
            <a:normAutofit/>
          </a:bodyPr>
          <a:lstStyle/>
          <a:p>
            <a:r>
              <a:rPr lang="en-US" sz="2200" b="1" dirty="0"/>
              <a:t>CHANGE</a:t>
            </a:r>
            <a:r>
              <a:rPr lang="en-US" sz="2200" dirty="0"/>
              <a:t>:  Expressly prohibits managers, officers and directors from soliciting benefits from Association vendors.  The Board must remove </a:t>
            </a:r>
            <a:r>
              <a:rPr lang="en-US" sz="2200" dirty="0" smtClean="0"/>
              <a:t>any </a:t>
            </a:r>
            <a:r>
              <a:rPr lang="en-US" sz="2200" dirty="0"/>
              <a:t>officer or director who does so.  The vacancy must be filled per the Association’s governing documents or state statute.  Directors, officers and managers may still accept $25 dollars or less worth of benefits such as food or giveaways at tradeshows.</a:t>
            </a:r>
          </a:p>
          <a:p>
            <a:endParaRPr lang="en-US" sz="2200" dirty="0"/>
          </a:p>
          <a:p>
            <a:r>
              <a:rPr lang="en-US" sz="2200" b="1" dirty="0"/>
              <a:t>IMPACTS</a:t>
            </a:r>
            <a:r>
              <a:rPr lang="en-US" sz="2200" dirty="0"/>
              <a:t>:  “Incentives” for directors, officers and managers are now expressly prohibited.</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720.3033(4</a:t>
            </a:r>
            <a:r>
              <a:rPr lang="en-US" dirty="0" smtClean="0"/>
              <a:t>)</a:t>
            </a:r>
            <a:br>
              <a:rPr lang="en-US" dirty="0" smtClean="0"/>
            </a:br>
            <a:r>
              <a:rPr lang="en-US" dirty="0" smtClean="0"/>
              <a:t> </a:t>
            </a:r>
            <a:r>
              <a:rPr lang="en-US" dirty="0"/>
              <a:t>Officers and Directors</a:t>
            </a:r>
          </a:p>
        </p:txBody>
      </p:sp>
      <p:sp>
        <p:nvSpPr>
          <p:cNvPr id="3" name="Content Placeholder 2"/>
          <p:cNvSpPr>
            <a:spLocks noGrp="1"/>
          </p:cNvSpPr>
          <p:nvPr>
            <p:ph idx="1"/>
          </p:nvPr>
        </p:nvSpPr>
        <p:spPr/>
        <p:txBody>
          <a:bodyPr>
            <a:normAutofit/>
          </a:bodyPr>
          <a:lstStyle/>
          <a:p>
            <a:r>
              <a:rPr lang="en-US" sz="2200" b="1" dirty="0"/>
              <a:t>CHANGE</a:t>
            </a:r>
            <a:r>
              <a:rPr lang="en-US" sz="2200" dirty="0"/>
              <a:t>:  A Director or Officer charged with felony theft from the Association is removed/suspended immediately unless and until they are adjudicated not guilty.  The vacancy is to be filled per the governing documents or State Statute.  If ultimately found not guilty, the Director or Officer resumes their position on the Board for the remainder of the term.</a:t>
            </a:r>
          </a:p>
          <a:p>
            <a:endParaRPr lang="en-US" sz="2200" dirty="0"/>
          </a:p>
          <a:p>
            <a:r>
              <a:rPr lang="en-US" sz="2200" b="1" dirty="0"/>
              <a:t>IMPACT</a:t>
            </a:r>
            <a:r>
              <a:rPr lang="en-US" sz="2200" dirty="0"/>
              <a:t>:  The suspension is imposed automatically where the Director or Officer is </a:t>
            </a:r>
            <a:r>
              <a:rPr lang="en-US" sz="2200" i="1" dirty="0"/>
              <a:t>charged</a:t>
            </a:r>
            <a:r>
              <a:rPr lang="en-US" sz="2200" dirty="0"/>
              <a:t> with felony theft from the Association.</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720.3033(5</a:t>
            </a:r>
            <a:r>
              <a:rPr lang="en-US" dirty="0" smtClean="0"/>
              <a:t>)</a:t>
            </a:r>
            <a:br>
              <a:rPr lang="en-US" dirty="0" smtClean="0"/>
            </a:br>
            <a:r>
              <a:rPr lang="en-US" dirty="0" smtClean="0"/>
              <a:t> </a:t>
            </a:r>
            <a:r>
              <a:rPr lang="en-US" dirty="0"/>
              <a:t>Officers and Directors</a:t>
            </a:r>
          </a:p>
        </p:txBody>
      </p:sp>
      <p:sp>
        <p:nvSpPr>
          <p:cNvPr id="3" name="Content Placeholder 2"/>
          <p:cNvSpPr>
            <a:spLocks noGrp="1"/>
          </p:cNvSpPr>
          <p:nvPr>
            <p:ph idx="1"/>
          </p:nvPr>
        </p:nvSpPr>
        <p:spPr/>
        <p:txBody>
          <a:bodyPr>
            <a:normAutofit/>
          </a:bodyPr>
          <a:lstStyle/>
          <a:p>
            <a:r>
              <a:rPr lang="en-US" sz="2200" b="1" dirty="0"/>
              <a:t>CHANGE</a:t>
            </a:r>
            <a:r>
              <a:rPr lang="en-US" sz="2200" dirty="0"/>
              <a:t>:  Associations are now required to bond all individuals who control Association funds.  This includes any authorized signatory as well as the President, Treasurer and Secretary.  This requirement may be waived by majority vote of the homeowners at a duly noticed and convened meeting.</a:t>
            </a:r>
          </a:p>
          <a:p>
            <a:endParaRPr lang="en-US" sz="2200" dirty="0"/>
          </a:p>
          <a:p>
            <a:r>
              <a:rPr lang="en-US" sz="2200" b="1" dirty="0"/>
              <a:t>IMPACT</a:t>
            </a:r>
            <a:r>
              <a:rPr lang="en-US" sz="2200" dirty="0"/>
              <a:t>:  All individuals who control Association funds in addition to the Officers identified must be bonded or insured.  The Treasurer and Secretary are not authorized signatories in all instances but must still be bonded.</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720.305(2)(a</a:t>
            </a:r>
            <a:r>
              <a:rPr lang="en-US" dirty="0" smtClean="0"/>
              <a:t>)</a:t>
            </a:r>
            <a:br>
              <a:rPr lang="en-US" dirty="0" smtClean="0"/>
            </a:br>
            <a:r>
              <a:rPr lang="en-US" dirty="0" smtClean="0"/>
              <a:t> </a:t>
            </a:r>
            <a:r>
              <a:rPr lang="en-US" dirty="0"/>
              <a:t>Obligations of Members</a:t>
            </a:r>
          </a:p>
        </p:txBody>
      </p:sp>
      <p:sp>
        <p:nvSpPr>
          <p:cNvPr id="3" name="Content Placeholder 2"/>
          <p:cNvSpPr>
            <a:spLocks noGrp="1"/>
          </p:cNvSpPr>
          <p:nvPr>
            <p:ph idx="1"/>
          </p:nvPr>
        </p:nvSpPr>
        <p:spPr/>
        <p:txBody>
          <a:bodyPr>
            <a:normAutofit/>
          </a:bodyPr>
          <a:lstStyle/>
          <a:p>
            <a:r>
              <a:rPr lang="en-US" sz="2200" b="1" dirty="0"/>
              <a:t>CHANGE</a:t>
            </a:r>
            <a:r>
              <a:rPr lang="en-US" sz="2200" dirty="0"/>
              <a:t>:  Suspension of use rights does not apply to areas utilized to provide access to residences or essential utilities.</a:t>
            </a:r>
          </a:p>
          <a:p>
            <a:endParaRPr lang="en-US" sz="2200" dirty="0"/>
          </a:p>
          <a:p>
            <a:r>
              <a:rPr lang="en-US" sz="2200" b="1" dirty="0"/>
              <a:t>IMPACT</a:t>
            </a:r>
            <a:r>
              <a:rPr lang="en-US" sz="2200" dirty="0"/>
              <a:t>:  Use of gates and roads, as well as parking, cannot be the subject of suspension of use rights for monetary obligations or violations.  The statute does not apply to cable in my opinion and cable can therefore be suspended where the Association provides cable on a bulk basis.</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720.306(1)(b</a:t>
            </a:r>
            <a:r>
              <a:rPr lang="en-US" dirty="0" smtClean="0"/>
              <a:t>)</a:t>
            </a:r>
            <a:br>
              <a:rPr lang="en-US" dirty="0" smtClean="0"/>
            </a:br>
            <a:r>
              <a:rPr lang="en-US" dirty="0" smtClean="0"/>
              <a:t> </a:t>
            </a:r>
            <a:r>
              <a:rPr lang="en-US" dirty="0"/>
              <a:t>Amendments</a:t>
            </a:r>
          </a:p>
        </p:txBody>
      </p:sp>
      <p:sp>
        <p:nvSpPr>
          <p:cNvPr id="3" name="Content Placeholder 2"/>
          <p:cNvSpPr>
            <a:spLocks noGrp="1"/>
          </p:cNvSpPr>
          <p:nvPr>
            <p:ph idx="1"/>
          </p:nvPr>
        </p:nvSpPr>
        <p:spPr/>
        <p:txBody>
          <a:bodyPr>
            <a:normAutofit/>
          </a:bodyPr>
          <a:lstStyle/>
          <a:p>
            <a:r>
              <a:rPr lang="en-US" sz="2200" b="1" dirty="0"/>
              <a:t>CHANGE</a:t>
            </a:r>
            <a:r>
              <a:rPr lang="en-US" sz="2200" dirty="0"/>
              <a:t>:  Amendments must now be provided to the members within 30 days of recording.</a:t>
            </a:r>
          </a:p>
          <a:p>
            <a:endParaRPr lang="en-US" sz="2200" dirty="0"/>
          </a:p>
          <a:p>
            <a:r>
              <a:rPr lang="en-US" sz="2200" b="1" dirty="0"/>
              <a:t>IMPACT</a:t>
            </a:r>
            <a:r>
              <a:rPr lang="en-US" sz="2200" dirty="0"/>
              <a:t>:  Associations must now mail or deliver copies of adopted amendments within 30 days of recording.  It is unclear whether publishing the amendment electronically satisfies the statute.</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720.306(1)(d</a:t>
            </a:r>
            <a:r>
              <a:rPr lang="en-US" dirty="0" smtClean="0"/>
              <a:t>)</a:t>
            </a:r>
            <a:br>
              <a:rPr lang="en-US" dirty="0" smtClean="0"/>
            </a:br>
            <a:r>
              <a:rPr lang="en-US" dirty="0" smtClean="0"/>
              <a:t> </a:t>
            </a:r>
            <a:r>
              <a:rPr lang="en-US" dirty="0"/>
              <a:t>Amendments</a:t>
            </a:r>
          </a:p>
        </p:txBody>
      </p:sp>
      <p:sp>
        <p:nvSpPr>
          <p:cNvPr id="3" name="Content Placeholder 2"/>
          <p:cNvSpPr>
            <a:spLocks noGrp="1"/>
          </p:cNvSpPr>
          <p:nvPr>
            <p:ph idx="1"/>
          </p:nvPr>
        </p:nvSpPr>
        <p:spPr/>
        <p:txBody>
          <a:bodyPr>
            <a:normAutofit fontScale="77500" lnSpcReduction="20000"/>
          </a:bodyPr>
          <a:lstStyle/>
          <a:p>
            <a:r>
              <a:rPr lang="en-US" b="1" dirty="0"/>
              <a:t>CHANGE</a:t>
            </a:r>
            <a:r>
              <a:rPr lang="en-US" dirty="0"/>
              <a:t>:  A mortgage holder’s consent to an amendment is not required for any mortgage recorded after July 1, 2013 unless the amendment affects the mortgage holder’s lien priority or collection rights, even if the documents require mortgage holder consent.  With respect to mortgages recorded before July 1, 2013, mortgage holder consent must still be obtained if the documents require it.</a:t>
            </a:r>
          </a:p>
          <a:p>
            <a:pPr marL="0" indent="0">
              <a:buNone/>
            </a:pPr>
            <a:endParaRPr lang="en-US" dirty="0"/>
          </a:p>
          <a:p>
            <a:r>
              <a:rPr lang="en-US" b="1" dirty="0"/>
              <a:t>IMPACT</a:t>
            </a:r>
            <a:r>
              <a:rPr lang="en-US" dirty="0"/>
              <a:t>:  The impossible requirement of obtaining mortgage holder consent for amendments has been significantly reduced and will progressively disappear with the passage of time.</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720.306(g</a:t>
            </a:r>
            <a:r>
              <a:rPr lang="en-US" dirty="0" smtClean="0"/>
              <a:t>)</a:t>
            </a:r>
            <a:br>
              <a:rPr lang="en-US" dirty="0" smtClean="0"/>
            </a:br>
            <a:r>
              <a:rPr lang="en-US" dirty="0" smtClean="0"/>
              <a:t> </a:t>
            </a:r>
            <a:r>
              <a:rPr lang="en-US" dirty="0"/>
              <a:t>Right to Speak</a:t>
            </a:r>
          </a:p>
        </p:txBody>
      </p:sp>
      <p:sp>
        <p:nvSpPr>
          <p:cNvPr id="3" name="Content Placeholder 2"/>
          <p:cNvSpPr>
            <a:spLocks noGrp="1"/>
          </p:cNvSpPr>
          <p:nvPr>
            <p:ph idx="1"/>
          </p:nvPr>
        </p:nvSpPr>
        <p:spPr/>
        <p:txBody>
          <a:bodyPr>
            <a:normAutofit/>
          </a:bodyPr>
          <a:lstStyle/>
          <a:p>
            <a:r>
              <a:rPr lang="en-US" sz="2200" b="1" dirty="0"/>
              <a:t>CHANGE</a:t>
            </a:r>
            <a:r>
              <a:rPr lang="en-US" sz="2200" dirty="0"/>
              <a:t>:  Homeowners no longer need to submit a written request to speak in advance of members’ meetings.</a:t>
            </a:r>
          </a:p>
          <a:p>
            <a:endParaRPr lang="en-US" sz="2200" dirty="0"/>
          </a:p>
          <a:p>
            <a:r>
              <a:rPr lang="en-US" sz="2200" b="1" dirty="0"/>
              <a:t>IMPACT</a:t>
            </a:r>
            <a:r>
              <a:rPr lang="en-US" sz="2200" dirty="0"/>
              <a:t>:  The Association is still free to adopt other rules regarding the frequency, manner and duration (may be limited to 3 minutes per agenda item) of member statements.</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720.306(9</a:t>
            </a:r>
            <a:r>
              <a:rPr lang="en-US" dirty="0" smtClean="0"/>
              <a:t>)</a:t>
            </a:r>
            <a:br>
              <a:rPr lang="en-US" dirty="0" smtClean="0"/>
            </a:br>
            <a:r>
              <a:rPr lang="en-US" dirty="0" smtClean="0"/>
              <a:t>  </a:t>
            </a:r>
            <a:r>
              <a:rPr lang="en-US" dirty="0"/>
              <a:t>Elections and Board Vacancies</a:t>
            </a:r>
          </a:p>
        </p:txBody>
      </p:sp>
      <p:sp>
        <p:nvSpPr>
          <p:cNvPr id="3" name="Content Placeholder 2"/>
          <p:cNvSpPr>
            <a:spLocks noGrp="1"/>
          </p:cNvSpPr>
          <p:nvPr>
            <p:ph idx="1"/>
          </p:nvPr>
        </p:nvSpPr>
        <p:spPr/>
        <p:txBody>
          <a:bodyPr>
            <a:normAutofit/>
          </a:bodyPr>
          <a:lstStyle/>
          <a:p>
            <a:r>
              <a:rPr lang="en-US" sz="2200" b="1" dirty="0"/>
              <a:t>CHANGE</a:t>
            </a:r>
            <a:r>
              <a:rPr lang="en-US" sz="2200" dirty="0"/>
              <a:t>:  Homeowners now have 60 days to challenge an election.</a:t>
            </a:r>
          </a:p>
          <a:p>
            <a:endParaRPr lang="en-US" sz="2200" dirty="0"/>
          </a:p>
          <a:p>
            <a:r>
              <a:rPr lang="en-US" sz="2200" b="1" dirty="0"/>
              <a:t>IMPACT</a:t>
            </a:r>
            <a:r>
              <a:rPr lang="en-US" sz="2200" dirty="0"/>
              <a:t>:  Creates a “statute of limitations” for election challenges.</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78071" y="4180194"/>
            <a:ext cx="3065929" cy="267780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p:txBody>
          <a:bodyPr/>
          <a:lstStyle/>
          <a:p>
            <a:r>
              <a:rPr lang="en-US" dirty="0" smtClean="0"/>
              <a:t>Changes Affecting Condominiums</a:t>
            </a:r>
            <a:endParaRPr lang="en-US" dirty="0"/>
          </a:p>
        </p:txBody>
      </p:sp>
      <p:sp>
        <p:nvSpPr>
          <p:cNvPr id="3" name="TextBox 2"/>
          <p:cNvSpPr txBox="1">
            <a:spLocks/>
          </p:cNvSpPr>
          <p:nvPr/>
        </p:nvSpPr>
        <p:spPr>
          <a:xfrm>
            <a:off x="6275294" y="4292107"/>
            <a:ext cx="2169459" cy="2354491"/>
          </a:xfrm>
          <a:prstGeom prst="rect">
            <a:avLst/>
          </a:prstGeom>
          <a:solidFill>
            <a:schemeClr val="bg1"/>
          </a:solidFill>
        </p:spPr>
        <p:txBody>
          <a:bodyPr wrap="square" rtlCol="0">
            <a:spAutoFit/>
          </a:bodyPr>
          <a:lstStyle/>
          <a:p>
            <a:r>
              <a:rPr lang="en-US" sz="1900" b="1" dirty="0" smtClean="0"/>
              <a:t>IN THIS SECTION:</a:t>
            </a:r>
          </a:p>
          <a:p>
            <a:pPr marL="342900" indent="-342900">
              <a:buFont typeface="Arial" panose="020B0604020202020204" pitchFamily="34" charset="0"/>
              <a:buChar char="•"/>
            </a:pPr>
            <a:r>
              <a:rPr lang="en-US" sz="1600" dirty="0" smtClean="0"/>
              <a:t>F.S. 399.02</a:t>
            </a:r>
          </a:p>
          <a:p>
            <a:pPr marL="342900" indent="-342900">
              <a:buFont typeface="Arial" panose="020B0604020202020204" pitchFamily="34" charset="0"/>
              <a:buChar char="•"/>
            </a:pPr>
            <a:r>
              <a:rPr lang="en-US" sz="1600" dirty="0" smtClean="0"/>
              <a:t>F.S. 718.111</a:t>
            </a:r>
          </a:p>
          <a:p>
            <a:pPr marL="342900" indent="-342900">
              <a:buFont typeface="Arial" panose="020B0604020202020204" pitchFamily="34" charset="0"/>
              <a:buChar char="•"/>
            </a:pPr>
            <a:r>
              <a:rPr lang="en-US" sz="1600" dirty="0" smtClean="0"/>
              <a:t>F.S. 718.112</a:t>
            </a:r>
          </a:p>
          <a:p>
            <a:pPr marL="342900" indent="-342900">
              <a:buFont typeface="Arial" panose="020B0604020202020204" pitchFamily="34" charset="0"/>
              <a:buChar char="•"/>
            </a:pPr>
            <a:r>
              <a:rPr lang="en-US" sz="1600" dirty="0" smtClean="0"/>
              <a:t>F.S. 718.113</a:t>
            </a:r>
          </a:p>
          <a:p>
            <a:pPr marL="342900" indent="-342900">
              <a:buFont typeface="Arial" panose="020B0604020202020204" pitchFamily="34" charset="0"/>
              <a:buChar char="•"/>
            </a:pPr>
            <a:r>
              <a:rPr lang="en-US" sz="1600" dirty="0" smtClean="0"/>
              <a:t>F.S. 718.115</a:t>
            </a:r>
          </a:p>
          <a:p>
            <a:pPr marL="342900" indent="-342900">
              <a:buFont typeface="Arial" panose="020B0604020202020204" pitchFamily="34" charset="0"/>
              <a:buChar char="•"/>
            </a:pPr>
            <a:r>
              <a:rPr lang="en-US" sz="1600" dirty="0" smtClean="0"/>
              <a:t>F.S. 718.303</a:t>
            </a:r>
          </a:p>
          <a:p>
            <a:pPr marL="342900" indent="-342900">
              <a:buFont typeface="Arial" panose="020B0604020202020204" pitchFamily="34" charset="0"/>
              <a:buChar char="•"/>
            </a:pPr>
            <a:r>
              <a:rPr lang="en-US" sz="1600" dirty="0" smtClean="0"/>
              <a:t>F.S. 718.403</a:t>
            </a:r>
          </a:p>
          <a:p>
            <a:pPr marL="342900" indent="-342900">
              <a:buFont typeface="Arial" panose="020B0604020202020204" pitchFamily="34" charset="0"/>
              <a:buChar char="•"/>
            </a:pPr>
            <a:r>
              <a:rPr lang="en-US" sz="1600" dirty="0" smtClean="0"/>
              <a:t>F.S. 718.406</a:t>
            </a:r>
          </a:p>
        </p:txBody>
      </p:sp>
    </p:spTree>
    <p:extLst>
      <p:ext uri="{BB962C8B-B14F-4D97-AF65-F5344CB8AC3E}">
        <p14:creationId xmlns:p14="http://schemas.microsoft.com/office/powerpoint/2010/main" val="755753421"/>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720.307(1)(c) – (f</a:t>
            </a:r>
            <a:r>
              <a:rPr lang="en-US" dirty="0" smtClean="0"/>
              <a:t>)  </a:t>
            </a:r>
            <a:r>
              <a:rPr lang="en-US" dirty="0"/>
              <a:t>Transition of Association Control</a:t>
            </a:r>
          </a:p>
        </p:txBody>
      </p:sp>
      <p:sp>
        <p:nvSpPr>
          <p:cNvPr id="3" name="Content Placeholder 2"/>
          <p:cNvSpPr>
            <a:spLocks noGrp="1"/>
          </p:cNvSpPr>
          <p:nvPr>
            <p:ph idx="1"/>
          </p:nvPr>
        </p:nvSpPr>
        <p:spPr/>
        <p:txBody>
          <a:bodyPr>
            <a:noAutofit/>
          </a:bodyPr>
          <a:lstStyle/>
          <a:p>
            <a:r>
              <a:rPr lang="en-US" sz="1800" b="1" dirty="0"/>
              <a:t>CHANGE</a:t>
            </a:r>
            <a:r>
              <a:rPr lang="en-US" sz="1800" dirty="0"/>
              <a:t>:  Creates the right of the members other than the developer to elect a majority of the Board and take control of the Association earlier than would otherwise be required in certain instances where the developer has abandoned the Community or other financial conditions are triggered.  The owners other than the developer can take control of the Board where the developer abandons the community, fails to pay assessments or the developer guarantee for two or more years, files Chapter 7 bankruptcy, or a receiver is appointed over the developer and is not discharged within 30 days.</a:t>
            </a:r>
          </a:p>
          <a:p>
            <a:endParaRPr lang="en-US" sz="1800" dirty="0"/>
          </a:p>
          <a:p>
            <a:r>
              <a:rPr lang="en-US" sz="1800" b="1" dirty="0"/>
              <a:t>IMPACT</a:t>
            </a:r>
            <a:r>
              <a:rPr lang="en-US" sz="1800" dirty="0"/>
              <a:t>:  Creates relief for distressed communities where the developer has effectively abandoned the community or is creating a financial hardship.  Previously, such communities were at a loss and would take control without knowing if the developer would return and attempt to resume control. </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720.307(2)  </a:t>
            </a:r>
            <a:r>
              <a:rPr lang="en-US" dirty="0" smtClean="0"/>
              <a:t/>
            </a:r>
            <a:br>
              <a:rPr lang="en-US" dirty="0" smtClean="0"/>
            </a:br>
            <a:r>
              <a:rPr lang="en-US" dirty="0" smtClean="0"/>
              <a:t>Transition </a:t>
            </a:r>
            <a:r>
              <a:rPr lang="en-US" dirty="0"/>
              <a:t>of Association Control</a:t>
            </a:r>
          </a:p>
        </p:txBody>
      </p:sp>
      <p:sp>
        <p:nvSpPr>
          <p:cNvPr id="3" name="Content Placeholder 2"/>
          <p:cNvSpPr>
            <a:spLocks noGrp="1"/>
          </p:cNvSpPr>
          <p:nvPr>
            <p:ph idx="1"/>
          </p:nvPr>
        </p:nvSpPr>
        <p:spPr/>
        <p:txBody>
          <a:bodyPr>
            <a:normAutofit/>
          </a:bodyPr>
          <a:lstStyle/>
          <a:p>
            <a:r>
              <a:rPr lang="en-US" sz="2200" b="1" dirty="0"/>
              <a:t>CHANGE</a:t>
            </a:r>
            <a:r>
              <a:rPr lang="en-US" sz="2200" dirty="0"/>
              <a:t>:  Non-developer members are now entitled to elect at least one member to the Board when fifty percent (50%) of Lots in all phases of the Community have been sold to non-developer members.</a:t>
            </a:r>
          </a:p>
          <a:p>
            <a:endParaRPr lang="en-US" sz="2200" dirty="0"/>
          </a:p>
          <a:p>
            <a:r>
              <a:rPr lang="en-US" sz="2200" b="1" dirty="0"/>
              <a:t>IMPACT</a:t>
            </a:r>
            <a:r>
              <a:rPr lang="en-US" sz="2200" dirty="0"/>
              <a:t>:  Allows non-developer members to gain participation on the Board sooner than under the previous version of the statute.</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F.S. 720.3075(5)  </a:t>
            </a:r>
            <a:r>
              <a:rPr lang="en-US" dirty="0" smtClean="0"/>
              <a:t/>
            </a:r>
            <a:br>
              <a:rPr lang="en-US" dirty="0" smtClean="0"/>
            </a:br>
            <a:r>
              <a:rPr lang="en-US" sz="2400" dirty="0" smtClean="0"/>
              <a:t>Prohibited </a:t>
            </a:r>
            <a:r>
              <a:rPr lang="en-US" sz="2400" dirty="0"/>
              <a:t>Clauses in Association Documents</a:t>
            </a:r>
          </a:p>
        </p:txBody>
      </p:sp>
      <p:sp>
        <p:nvSpPr>
          <p:cNvPr id="3" name="Content Placeholder 2"/>
          <p:cNvSpPr>
            <a:spLocks noGrp="1"/>
          </p:cNvSpPr>
          <p:nvPr>
            <p:ph idx="1"/>
          </p:nvPr>
        </p:nvSpPr>
        <p:spPr/>
        <p:txBody>
          <a:bodyPr>
            <a:normAutofit/>
          </a:bodyPr>
          <a:lstStyle/>
          <a:p>
            <a:r>
              <a:rPr lang="en-US" sz="2200" b="1" dirty="0" smtClean="0"/>
              <a:t>CHANGE</a:t>
            </a:r>
            <a:r>
              <a:rPr lang="en-US" sz="2200" dirty="0" smtClean="0"/>
              <a:t>:  Prohibits developers from adopting amendments which are 1) arbitrary, capricious, or in bad faith and modify the scheme of development 2) prejudice the rights of non-developer members to use and enjoy the common areas, or 3) materially shifts the funding requirements from the developer to the homeowners.</a:t>
            </a:r>
          </a:p>
          <a:p>
            <a:endParaRPr lang="en-US" sz="2200" dirty="0" smtClean="0"/>
          </a:p>
          <a:p>
            <a:r>
              <a:rPr lang="en-US" sz="2200" b="1" dirty="0" smtClean="0"/>
              <a:t>IMPACT</a:t>
            </a:r>
            <a:r>
              <a:rPr lang="en-US" sz="2200" dirty="0" smtClean="0"/>
              <a:t>:  Provides additional protection to homeowners against pre-transition developer amendments.  However, the “scheme of development” prohibitions are vague and may encourage litigation.</a:t>
            </a:r>
            <a:endParaRPr lang="en-US" sz="2200" dirty="0"/>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F.S. 720.3085(2)(b</a:t>
            </a:r>
            <a:r>
              <a:rPr lang="en-US" dirty="0" smtClean="0"/>
              <a:t>)</a:t>
            </a:r>
            <a:br>
              <a:rPr lang="en-US" dirty="0" smtClean="0"/>
            </a:br>
            <a:r>
              <a:rPr lang="en-US" dirty="0" smtClean="0"/>
              <a:t>  </a:t>
            </a:r>
            <a:r>
              <a:rPr lang="en-US" dirty="0"/>
              <a:t>Payment of Assessments</a:t>
            </a:r>
          </a:p>
        </p:txBody>
      </p:sp>
      <p:sp>
        <p:nvSpPr>
          <p:cNvPr id="3" name="Content Placeholder 2"/>
          <p:cNvSpPr>
            <a:spLocks noGrp="1"/>
          </p:cNvSpPr>
          <p:nvPr>
            <p:ph idx="1"/>
          </p:nvPr>
        </p:nvSpPr>
        <p:spPr/>
        <p:txBody>
          <a:bodyPr>
            <a:normAutofit/>
          </a:bodyPr>
          <a:lstStyle/>
          <a:p>
            <a:r>
              <a:rPr lang="en-US" sz="2200" b="1" dirty="0"/>
              <a:t>CHANGE</a:t>
            </a:r>
            <a:r>
              <a:rPr lang="en-US" sz="2200" dirty="0"/>
              <a:t>: Provides that when determining the current owner’s liability for assessments, the term “prior owner” does not include the Association.</a:t>
            </a:r>
          </a:p>
          <a:p>
            <a:endParaRPr lang="en-US" sz="2200" dirty="0"/>
          </a:p>
          <a:p>
            <a:r>
              <a:rPr lang="en-US" sz="2200" b="1" dirty="0"/>
              <a:t>IMPACT</a:t>
            </a:r>
            <a:r>
              <a:rPr lang="en-US" sz="2200" dirty="0"/>
              <a:t>:  This essentially allows Associations which have taken title in their own lien foreclosure to “reach back” to the delinquent homeowner from whom they obtained title to recoup the assessments they owed.  </a:t>
            </a:r>
            <a:r>
              <a:rPr lang="en-US" sz="2200" dirty="0" smtClean="0"/>
              <a:t>Case law </a:t>
            </a:r>
            <a:r>
              <a:rPr lang="en-US" sz="2200" dirty="0"/>
              <a:t>recently ruled that the current owner’s liability could not include the “prior owner’s” delinquent assessments.  This is a legislative reversal of that decision.</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1409229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78071" y="4180194"/>
            <a:ext cx="3065929" cy="267780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H.B. 1179</a:t>
            </a:r>
            <a:endParaRPr lang="en-US" dirty="0"/>
          </a:p>
        </p:txBody>
      </p:sp>
      <p:sp>
        <p:nvSpPr>
          <p:cNvPr id="3" name="TextBox 2"/>
          <p:cNvSpPr txBox="1">
            <a:spLocks/>
          </p:cNvSpPr>
          <p:nvPr/>
        </p:nvSpPr>
        <p:spPr>
          <a:xfrm>
            <a:off x="6275294" y="4292107"/>
            <a:ext cx="2169459" cy="1031051"/>
          </a:xfrm>
          <a:prstGeom prst="rect">
            <a:avLst/>
          </a:prstGeom>
          <a:solidFill>
            <a:schemeClr val="bg1"/>
          </a:solidFill>
        </p:spPr>
        <p:txBody>
          <a:bodyPr wrap="square" rtlCol="0">
            <a:spAutoFit/>
          </a:bodyPr>
          <a:lstStyle/>
          <a:p>
            <a:r>
              <a:rPr lang="en-US" sz="2100" b="1" dirty="0" smtClean="0"/>
              <a:t>IN THIS SECTION:</a:t>
            </a:r>
          </a:p>
          <a:p>
            <a:pPr marL="342900" indent="-342900">
              <a:buFont typeface="Arial" panose="020B0604020202020204" pitchFamily="34" charset="0"/>
              <a:buChar char="•"/>
            </a:pPr>
            <a:r>
              <a:rPr lang="en-US" sz="2000" dirty="0" smtClean="0"/>
              <a:t>F.S. 720.303</a:t>
            </a:r>
          </a:p>
          <a:p>
            <a:pPr marL="342900" indent="-342900">
              <a:buFont typeface="Arial" panose="020B0604020202020204" pitchFamily="34" charset="0"/>
              <a:buChar char="•"/>
            </a:pPr>
            <a:r>
              <a:rPr lang="en-US" sz="2000" dirty="0" smtClean="0"/>
              <a:t>F.S. 720.306</a:t>
            </a:r>
          </a:p>
        </p:txBody>
      </p:sp>
    </p:spTree>
    <p:extLst>
      <p:ext uri="{BB962C8B-B14F-4D97-AF65-F5344CB8AC3E}">
        <p14:creationId xmlns:p14="http://schemas.microsoft.com/office/powerpoint/2010/main" val="3319911697"/>
      </p:ext>
    </p:extLst>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 1179</a:t>
            </a:r>
            <a:endParaRPr lang="en-US" dirty="0"/>
          </a:p>
        </p:txBody>
      </p:sp>
      <p:sp>
        <p:nvSpPr>
          <p:cNvPr id="3" name="Content Placeholder 2"/>
          <p:cNvSpPr>
            <a:spLocks noGrp="1"/>
          </p:cNvSpPr>
          <p:nvPr>
            <p:ph idx="1"/>
          </p:nvPr>
        </p:nvSpPr>
        <p:spPr/>
        <p:txBody>
          <a:bodyPr>
            <a:normAutofit/>
          </a:bodyPr>
          <a:lstStyle/>
          <a:p>
            <a:r>
              <a:rPr lang="en-US" sz="2200" dirty="0"/>
              <a:t>House Bill 1179 was adopted before House Bill 73.  Pursuant to State Statutes, if two Bills are adopted which address the same statute, they should, if possible, both be applied.  If they cannot due to an express conflict, the later adopted version supersedes.</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35519148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F.S. 720.303(5</a:t>
            </a:r>
            <a:r>
              <a:rPr lang="en-US" dirty="0" smtClean="0"/>
              <a:t>)</a:t>
            </a:r>
            <a:br>
              <a:rPr lang="en-US" dirty="0" smtClean="0"/>
            </a:br>
            <a:r>
              <a:rPr lang="en-US" dirty="0" smtClean="0"/>
              <a:t> </a:t>
            </a:r>
            <a:r>
              <a:rPr lang="en-US" dirty="0"/>
              <a:t>Inspection and Copying of Records</a:t>
            </a:r>
          </a:p>
        </p:txBody>
      </p:sp>
      <p:sp>
        <p:nvSpPr>
          <p:cNvPr id="3" name="Content Placeholder 2"/>
          <p:cNvSpPr>
            <a:spLocks noGrp="1"/>
          </p:cNvSpPr>
          <p:nvPr>
            <p:ph idx="1"/>
          </p:nvPr>
        </p:nvSpPr>
        <p:spPr/>
        <p:txBody>
          <a:bodyPr>
            <a:normAutofit/>
          </a:bodyPr>
          <a:lstStyle/>
          <a:p>
            <a:r>
              <a:rPr lang="en-US" sz="2200" b="1" dirty="0"/>
              <a:t>CHANGE</a:t>
            </a:r>
            <a:r>
              <a:rPr lang="en-US" sz="2200"/>
              <a:t>:  </a:t>
            </a:r>
            <a:r>
              <a:rPr lang="en-US" sz="2200" smtClean="0"/>
              <a:t>Modified </a:t>
            </a:r>
            <a:r>
              <a:rPr lang="en-US" sz="2200" dirty="0"/>
              <a:t>to require that the official records be maintained within 45 miles of the Community, or within the County in which the Community is located.  Also allows Associations the option of making the records available for inspection and copying within 10 business days of a written request or make them available electronically via the internet.</a:t>
            </a:r>
          </a:p>
          <a:p>
            <a:endParaRPr lang="en-US" sz="2200" dirty="0"/>
          </a:p>
          <a:p>
            <a:r>
              <a:rPr lang="en-US" sz="2200" b="1" dirty="0"/>
              <a:t>IMPACT</a:t>
            </a:r>
            <a:r>
              <a:rPr lang="en-US" sz="2200" dirty="0"/>
              <a:t>:  The primary issue is whether Associations can make the records available electronically as this was not set forth in House Bill 73’s version of the statute.</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5747217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F.S. 720.303(5)(c</a:t>
            </a:r>
            <a:r>
              <a:rPr lang="en-US" dirty="0" smtClean="0"/>
              <a:t>)</a:t>
            </a:r>
            <a:br>
              <a:rPr lang="en-US" dirty="0" smtClean="0"/>
            </a:br>
            <a:r>
              <a:rPr lang="en-US" dirty="0" smtClean="0"/>
              <a:t> </a:t>
            </a:r>
            <a:r>
              <a:rPr lang="en-US" dirty="0"/>
              <a:t>Inspection and Copying of Records</a:t>
            </a:r>
          </a:p>
        </p:txBody>
      </p:sp>
      <p:sp>
        <p:nvSpPr>
          <p:cNvPr id="3" name="Content Placeholder 2"/>
          <p:cNvSpPr>
            <a:spLocks noGrp="1"/>
          </p:cNvSpPr>
          <p:nvPr>
            <p:ph idx="1"/>
          </p:nvPr>
        </p:nvSpPr>
        <p:spPr/>
        <p:txBody>
          <a:bodyPr>
            <a:normAutofit/>
          </a:bodyPr>
          <a:lstStyle/>
          <a:p>
            <a:r>
              <a:rPr lang="en-US" sz="2200" b="1" dirty="0"/>
              <a:t>CHANGE</a:t>
            </a:r>
            <a:r>
              <a:rPr lang="en-US" sz="2200" dirty="0"/>
              <a:t>:  The statute was revised to allow Associations to charge the requesting owner for costs associated with personnel retrieving and copying records if it exceeds one half hour and the personnel cost is not greater than $20 per hour.  These costs cannot be imposed if the records request does not exceed 25 pages.</a:t>
            </a:r>
          </a:p>
          <a:p>
            <a:endParaRPr lang="en-US" sz="2200" dirty="0"/>
          </a:p>
          <a:p>
            <a:r>
              <a:rPr lang="en-US" sz="2200" b="1" dirty="0"/>
              <a:t>IMPACT</a:t>
            </a:r>
            <a:r>
              <a:rPr lang="en-US" sz="2200" dirty="0"/>
              <a:t>:  This change was not in House Bill 73 and I therefore recommend that it not be relied upon.</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5747217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720.306(9</a:t>
            </a:r>
            <a:r>
              <a:rPr lang="en-US" dirty="0" smtClean="0"/>
              <a:t>)</a:t>
            </a:r>
            <a:br>
              <a:rPr lang="en-US" dirty="0" smtClean="0"/>
            </a:br>
            <a:r>
              <a:rPr lang="en-US" dirty="0" smtClean="0"/>
              <a:t> </a:t>
            </a:r>
            <a:r>
              <a:rPr lang="en-US" dirty="0"/>
              <a:t>Elections and Board Vacancies</a:t>
            </a:r>
          </a:p>
        </p:txBody>
      </p:sp>
      <p:sp>
        <p:nvSpPr>
          <p:cNvPr id="3" name="Content Placeholder 2"/>
          <p:cNvSpPr>
            <a:spLocks noGrp="1"/>
          </p:cNvSpPr>
          <p:nvPr>
            <p:ph idx="1"/>
          </p:nvPr>
        </p:nvSpPr>
        <p:spPr/>
        <p:txBody>
          <a:bodyPr>
            <a:normAutofit/>
          </a:bodyPr>
          <a:lstStyle/>
          <a:p>
            <a:r>
              <a:rPr lang="en-US" sz="2200" b="1" dirty="0"/>
              <a:t>CHANGE</a:t>
            </a:r>
            <a:r>
              <a:rPr lang="en-US" sz="2200" dirty="0"/>
              <a:t>:  If the governing documents provide for election by absentee ballot, Associations need not allow for nominations from the floor.  Additionally, elections are not required unless there are more candidates than vacancies exist.</a:t>
            </a:r>
          </a:p>
          <a:p>
            <a:endParaRPr lang="en-US" sz="2200" dirty="0"/>
          </a:p>
          <a:p>
            <a:r>
              <a:rPr lang="en-US" sz="2200" b="1" dirty="0"/>
              <a:t>IMPACT</a:t>
            </a:r>
            <a:r>
              <a:rPr lang="en-US" sz="2200" dirty="0"/>
              <a:t>:  Absentee balloting would seem to imply that nominations from the floor are not necessary but this is a clarification.  Once again, the absence of this provision from H.B. 73 makes it’s implementation problematic.</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5747217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958522405"/>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F.S. 399.02(9</a:t>
            </a:r>
            <a:r>
              <a:rPr lang="en-US" dirty="0" smtClean="0"/>
              <a:t>)</a:t>
            </a:r>
            <a:br>
              <a:rPr lang="en-US" dirty="0" smtClean="0"/>
            </a:br>
            <a:r>
              <a:rPr lang="en-US" dirty="0" smtClean="0"/>
              <a:t>Elevator </a:t>
            </a:r>
            <a:r>
              <a:rPr lang="en-US" dirty="0"/>
              <a:t>Safety Code</a:t>
            </a:r>
          </a:p>
        </p:txBody>
      </p:sp>
      <p:sp>
        <p:nvSpPr>
          <p:cNvPr id="3" name="Content Placeholder 2"/>
          <p:cNvSpPr>
            <a:spLocks noGrp="1"/>
          </p:cNvSpPr>
          <p:nvPr>
            <p:ph idx="1"/>
          </p:nvPr>
        </p:nvSpPr>
        <p:spPr/>
        <p:txBody>
          <a:bodyPr>
            <a:noAutofit/>
          </a:bodyPr>
          <a:lstStyle/>
          <a:p>
            <a:r>
              <a:rPr lang="en-US" sz="2060" b="1" dirty="0"/>
              <a:t>CHANGE</a:t>
            </a:r>
            <a:r>
              <a:rPr lang="en-US" sz="2060" dirty="0"/>
              <a:t>:  The deadline to install a Phase II Firefighter Service for condominiums constructed prior to July 1, 2008 was modified from July 1, 2015 to the time the elevator requires “major modifications”.</a:t>
            </a:r>
          </a:p>
          <a:p>
            <a:endParaRPr lang="en-US" sz="2060" dirty="0"/>
          </a:p>
          <a:p>
            <a:r>
              <a:rPr lang="en-US" sz="2060" b="1" dirty="0"/>
              <a:t>IMPACT</a:t>
            </a:r>
            <a:r>
              <a:rPr lang="en-US" sz="2060" dirty="0"/>
              <a:t>:  Condominium Associations should anticipate when major modifications will take place as part of their reserve study process and budget accordingly.  This should include obtaining an estimate for the installation of a Phase II Firefighter Service and the estimates should be updated regularly as recommended by your Community Association Manager.  The definition of “major modification” is currently in the rulemaking process.</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7960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810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718.111(8</a:t>
            </a:r>
            <a:r>
              <a:rPr lang="en-US" dirty="0" smtClean="0"/>
              <a:t>) </a:t>
            </a:r>
            <a:br>
              <a:rPr lang="en-US" dirty="0" smtClean="0"/>
            </a:br>
            <a:r>
              <a:rPr lang="en-US" dirty="0" smtClean="0"/>
              <a:t>Purchase </a:t>
            </a:r>
            <a:r>
              <a:rPr lang="en-US" dirty="0"/>
              <a:t>of Leases</a:t>
            </a:r>
          </a:p>
        </p:txBody>
      </p:sp>
      <p:sp>
        <p:nvSpPr>
          <p:cNvPr id="3" name="Content Placeholder 2"/>
          <p:cNvSpPr>
            <a:spLocks noGrp="1"/>
          </p:cNvSpPr>
          <p:nvPr>
            <p:ph idx="1"/>
          </p:nvPr>
        </p:nvSpPr>
        <p:spPr/>
        <p:txBody>
          <a:bodyPr>
            <a:noAutofit/>
          </a:bodyPr>
          <a:lstStyle/>
          <a:p>
            <a:r>
              <a:rPr lang="en-US" sz="1950" b="1" dirty="0"/>
              <a:t>CHANGE</a:t>
            </a:r>
            <a:r>
              <a:rPr lang="en-US" sz="1950" dirty="0"/>
              <a:t>:  Condominium Associations previously were permitted to purchase land or recreation leases with the same vote required to amend the Declaration.  The change now requires that the Declaration contain provisions allowing the Association to acquire or lease country clubs, marinas, etc., and the vote needed to acquire land and recreation leases is the same as that required to acquire or lease country clubs and the like.</a:t>
            </a:r>
          </a:p>
          <a:p>
            <a:endParaRPr lang="en-US" sz="1950" dirty="0"/>
          </a:p>
          <a:p>
            <a:r>
              <a:rPr lang="en-US" sz="1950" b="1" dirty="0"/>
              <a:t>IMPACT</a:t>
            </a:r>
            <a:r>
              <a:rPr lang="en-US" sz="1950" dirty="0"/>
              <a:t>:  Condominium Associations are no longer permitted to acquire land and recreation leases utilizing the same vote required to amend the Declaration.  The Declaration must contain provisions which allow the Association to acquire land and recreation provisions pursuant to F.S. 718.114</a:t>
            </a:r>
            <a:r>
              <a:rPr lang="en-US" sz="2100" dirty="0" smtClean="0"/>
              <a:t>.</a:t>
            </a:r>
            <a:endParaRPr lang="en-US" sz="2100" dirty="0"/>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242382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F.S. 718.111(11)(g)(2</a:t>
            </a:r>
            <a:r>
              <a:rPr lang="en-US" dirty="0" smtClean="0"/>
              <a:t>)</a:t>
            </a:r>
            <a:br>
              <a:rPr lang="en-US" dirty="0" smtClean="0"/>
            </a:br>
            <a:r>
              <a:rPr lang="en-US" dirty="0" smtClean="0"/>
              <a:t> </a:t>
            </a:r>
            <a:r>
              <a:rPr lang="en-US" dirty="0"/>
              <a:t>Insurance</a:t>
            </a:r>
          </a:p>
        </p:txBody>
      </p:sp>
      <p:sp>
        <p:nvSpPr>
          <p:cNvPr id="3" name="Content Placeholder 2"/>
          <p:cNvSpPr>
            <a:spLocks noGrp="1"/>
          </p:cNvSpPr>
          <p:nvPr>
            <p:ph idx="1"/>
          </p:nvPr>
        </p:nvSpPr>
        <p:spPr/>
        <p:txBody>
          <a:bodyPr>
            <a:noAutofit/>
          </a:bodyPr>
          <a:lstStyle/>
          <a:p>
            <a:r>
              <a:rPr lang="en-US" sz="1700" b="1" dirty="0"/>
              <a:t>CHANGE</a:t>
            </a:r>
            <a:r>
              <a:rPr lang="en-US" sz="1700" dirty="0"/>
              <a:t>:  A Condominium Association’s responsibility to repair damage to units is limited to “insurable events” and shifts maintenance responsibility of unit owners to repair any damage to portions of the unit which is required to be insured by unit owners or which are damaged by unit owners, their tenants, guests and invitees.  Unit owners are also now responsible for repairs where the unit owner failed to report the damage prior to the time that the Association settled an insurance claim.  The Association is also allowed in certain circumstances to assess units for the cost of repairs not paid by the unit owner.</a:t>
            </a:r>
          </a:p>
          <a:p>
            <a:endParaRPr lang="en-US" sz="1700" dirty="0"/>
          </a:p>
          <a:p>
            <a:r>
              <a:rPr lang="en-US" sz="1700" b="1" dirty="0"/>
              <a:t>IMPACT</a:t>
            </a:r>
            <a:r>
              <a:rPr lang="en-US" sz="1700" dirty="0"/>
              <a:t>:  Condominium Associations are no longer responsible to make repairs to portions of a unit unless it is covered by the Association’s liability insurance policy.  Unit owners are also subject to assessment for the cost of repairs in connection with damage to condominium property caused by the owner or their guests, tenants or invitees.  </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242382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 718.111(12)(c</a:t>
            </a:r>
            <a:r>
              <a:rPr lang="en-US" dirty="0" smtClean="0"/>
              <a:t>)  </a:t>
            </a:r>
            <a:br>
              <a:rPr lang="en-US" dirty="0" smtClean="0"/>
            </a:br>
            <a:r>
              <a:rPr lang="en-US" dirty="0" smtClean="0"/>
              <a:t>Official </a:t>
            </a:r>
            <a:r>
              <a:rPr lang="en-US" dirty="0"/>
              <a:t>Records</a:t>
            </a:r>
          </a:p>
        </p:txBody>
      </p:sp>
      <p:sp>
        <p:nvSpPr>
          <p:cNvPr id="3" name="Content Placeholder 2"/>
          <p:cNvSpPr>
            <a:spLocks noGrp="1"/>
          </p:cNvSpPr>
          <p:nvPr>
            <p:ph idx="1"/>
          </p:nvPr>
        </p:nvSpPr>
        <p:spPr/>
        <p:txBody>
          <a:bodyPr>
            <a:normAutofit/>
          </a:bodyPr>
          <a:lstStyle/>
          <a:p>
            <a:r>
              <a:rPr lang="en-US" sz="2200" b="1" dirty="0"/>
              <a:t>CHANGE</a:t>
            </a:r>
            <a:r>
              <a:rPr lang="en-US" sz="2200" dirty="0"/>
              <a:t>:  Unit owners can now use portable devices such as cell phones, tablets, etc., to make copies of the official records and prohibits the imposition of a charge by the Association in connection with use of such a device.</a:t>
            </a:r>
          </a:p>
          <a:p>
            <a:endParaRPr lang="en-US" sz="2200" dirty="0"/>
          </a:p>
          <a:p>
            <a:r>
              <a:rPr lang="en-US" sz="2200" b="1" dirty="0"/>
              <a:t>IMPACT</a:t>
            </a:r>
            <a:r>
              <a:rPr lang="en-US" sz="2200" dirty="0"/>
              <a:t>:  Portable devices can now be used and a charge may not be imposed.</a:t>
            </a:r>
          </a:p>
        </p:txBody>
      </p:sp>
      <p:sp>
        <p:nvSpPr>
          <p:cNvPr id="4" name="Rectangle 3"/>
          <p:cNvSpPr/>
          <p:nvPr/>
        </p:nvSpPr>
        <p:spPr>
          <a:xfrm>
            <a:off x="7683690" y="6250675"/>
            <a:ext cx="1146411" cy="5049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242382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Custom 3">
      <a:dk1>
        <a:srgbClr val="163E70"/>
      </a:dk1>
      <a:lt1>
        <a:sysClr val="window" lastClr="FFFFFF"/>
      </a:lt1>
      <a:dk2>
        <a:srgbClr val="8197BA"/>
      </a:dk2>
      <a:lt2>
        <a:srgbClr val="EEECE1"/>
      </a:lt2>
      <a:accent1>
        <a:srgbClr val="77DD3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4651</Words>
  <Application>Microsoft Office PowerPoint</Application>
  <PresentationFormat>On-screen Show (4:3)</PresentationFormat>
  <Paragraphs>260</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LEGISLATIVE UPDATE 2013</vt:lpstr>
      <vt:lpstr>Changes Affecting All Associations</vt:lpstr>
      <vt:lpstr>F.S. 468.436(1)  Community Association Management Discipline</vt:lpstr>
      <vt:lpstr>F.S. 702.10(1)  Mortgage Foreclosures</vt:lpstr>
      <vt:lpstr>Changes Affecting Condominiums</vt:lpstr>
      <vt:lpstr>F.S. 399.02(9) Elevator Safety Code</vt:lpstr>
      <vt:lpstr>F.S. 718.111(8)  Purchase of Leases</vt:lpstr>
      <vt:lpstr>F.S. 718.111(11)(g)(2)  Insurance</vt:lpstr>
      <vt:lpstr>F.S. 718.111(12)(c)   Official Records</vt:lpstr>
      <vt:lpstr>F.S. 718.111(12)(c)5   Official Records</vt:lpstr>
      <vt:lpstr>F.S. 718.111(13)  Financial Reporting</vt:lpstr>
      <vt:lpstr>F.S. 718.112(2)(d)2  Bylaws</vt:lpstr>
      <vt:lpstr>F.S. 718.112(2)(d)3  Bylaws</vt:lpstr>
      <vt:lpstr>F.S. 718.112(d)4  Bylaws</vt:lpstr>
      <vt:lpstr>F.S. 718.112(2)(d)4(b)  Bylaws</vt:lpstr>
      <vt:lpstr>F.S. 718.112(2)(d)4(c)  Bylaws</vt:lpstr>
      <vt:lpstr>F.S. 718.112(2)(j)1  Bylaws</vt:lpstr>
      <vt:lpstr>F.S. 718.112(2)(j)7   Bylaws</vt:lpstr>
      <vt:lpstr>F.S. 718.112(2)(j)8  Bylaws</vt:lpstr>
      <vt:lpstr>F.S. 718.113(5)(a) – (c) Maintenance</vt:lpstr>
      <vt:lpstr>F.S. 718.113(5)(d)  Maintenance</vt:lpstr>
      <vt:lpstr>F.S. 718.115(1)(e)  Common Expenses</vt:lpstr>
      <vt:lpstr>F.S. 718.303(3)(a)  Unit Owner and Occupant Obligations</vt:lpstr>
      <vt:lpstr>F.S. 718.403  Phase Condominiums</vt:lpstr>
      <vt:lpstr>F.S. 718.406  Primary and Secondary Condominiums</vt:lpstr>
      <vt:lpstr>Changes Affecting Cooperatives</vt:lpstr>
      <vt:lpstr>Changes Affecting Cooperatives</vt:lpstr>
      <vt:lpstr>Changes Affecting Cooperatives</vt:lpstr>
      <vt:lpstr>Changes Affecting Cooperatives</vt:lpstr>
      <vt:lpstr>Changes Affecting Cooperatives</vt:lpstr>
      <vt:lpstr>Changes Affecting Homeowners Associations</vt:lpstr>
      <vt:lpstr>F.S. 720.303(5)  Official Records</vt:lpstr>
      <vt:lpstr>F.S. 720.303(5)(c)3  Official Records</vt:lpstr>
      <vt:lpstr>F.S. 720.303(5)(c)(5)  Official Records</vt:lpstr>
      <vt:lpstr>F.S.720.303(6)  Budgets</vt:lpstr>
      <vt:lpstr>F.S. 720.303(7)  Financial Reporting</vt:lpstr>
      <vt:lpstr>F.S. 720.303(10)(g)  Recall of Directors</vt:lpstr>
      <vt:lpstr>F.S.  720.303(13)  Reporting Requirements</vt:lpstr>
      <vt:lpstr>720.303(1)(k)(1)  Recall of Directors</vt:lpstr>
      <vt:lpstr>720.3033(1)(a)  Officers and Directors</vt:lpstr>
      <vt:lpstr>F.S. 720.3033(2)  Officers and Directors</vt:lpstr>
      <vt:lpstr>F.S. 720.3033(3)   Officers and Directors</vt:lpstr>
      <vt:lpstr>F.S. 720.3033(4)  Officers and Directors</vt:lpstr>
      <vt:lpstr>F.S. 720.3033(5)  Officers and Directors</vt:lpstr>
      <vt:lpstr>F.S. 720.305(2)(a)  Obligations of Members</vt:lpstr>
      <vt:lpstr>F.S. 720.306(1)(b)  Amendments</vt:lpstr>
      <vt:lpstr>F.S. 720.306(1)(d)  Amendments</vt:lpstr>
      <vt:lpstr>F.S. 720.306(g)  Right to Speak</vt:lpstr>
      <vt:lpstr>F.S. 720.306(9)   Elections and Board Vacancies</vt:lpstr>
      <vt:lpstr>F.S. 720.307(1)(c) – (f)  Transition of Association Control</vt:lpstr>
      <vt:lpstr>F.S. 720.307(2)   Transition of Association Control</vt:lpstr>
      <vt:lpstr>F.S. 720.3075(5)   Prohibited Clauses in Association Documents</vt:lpstr>
      <vt:lpstr>F.S. 720.3085(2)(b)   Payment of Assessments</vt:lpstr>
      <vt:lpstr>H.B. 1179</vt:lpstr>
      <vt:lpstr>H.B. 1179</vt:lpstr>
      <vt:lpstr>F.S. 720.303(5)  Inspection and Copying of Records</vt:lpstr>
      <vt:lpstr>F.S. 720.303(5)(c)  Inspection and Copying of Records</vt:lpstr>
      <vt:lpstr>F.S. 720.306(9)  Elections and Board Vacancies</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Brady Wright</dc:creator>
  <cp:lastModifiedBy>Joey Arroyo</cp:lastModifiedBy>
  <cp:revision>28</cp:revision>
  <dcterms:created xsi:type="dcterms:W3CDTF">2013-10-07T16:42:59Z</dcterms:created>
  <dcterms:modified xsi:type="dcterms:W3CDTF">2013-10-11T00:55:26Z</dcterms:modified>
</cp:coreProperties>
</file>